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78" r:id="rId8"/>
    <p:sldId id="274" r:id="rId9"/>
    <p:sldId id="275" r:id="rId10"/>
    <p:sldId id="276" r:id="rId11"/>
    <p:sldId id="277"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18288000" cy="10287000"/>
  <p:notesSz cx="6858000" cy="9144000"/>
  <p:embeddedFontLst>
    <p:embeddedFont>
      <p:font typeface="Anca Coder Bold" panose="020B0604020202020204" charset="0"/>
      <p:regular r:id="rId26"/>
    </p:embeddedFont>
    <p:embeddedFont>
      <p:font typeface="Arimo" panose="020B0604020202020204" charset="0"/>
      <p:regular r:id="rId27"/>
    </p:embeddedFont>
    <p:embeddedFont>
      <p:font typeface="Arimo Bold" panose="020B0604020202020204" charset="0"/>
      <p:regular r:id="rId28"/>
    </p:embeddedFont>
    <p:embeddedFont>
      <p:font typeface="Libre Baskerville" panose="02000000000000000000" pitchFamily="2" charset="0"/>
      <p:regular r:id="rId29"/>
      <p:bold r:id="rId30"/>
      <p:italic r:id="rId31"/>
    </p:embeddedFont>
    <p:embeddedFont>
      <p:font typeface="Public Sans" panose="020B0604020202020204" charset="0"/>
      <p:regular r:id="rId32"/>
    </p:embeddedFont>
    <p:embeddedFont>
      <p:font typeface="Public Sans Bold" panose="020B0604020202020204" charset="0"/>
      <p:regular r:id="rId33"/>
    </p:embeddedFont>
    <p:embeddedFont>
      <p:font typeface="Roboto" panose="02000000000000000000" pitchFamily="2"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4771" autoAdjust="0"/>
  </p:normalViewPr>
  <p:slideViewPr>
    <p:cSldViewPr>
      <p:cViewPr varScale="1">
        <p:scale>
          <a:sx n="41" d="100"/>
          <a:sy n="41" d="100"/>
        </p:scale>
        <p:origin x="147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183FB-7251-40EB-92AE-375C3DE944A6}"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7A3B3-A397-40A3-B11C-E0616EFB4809}" type="slidenum">
              <a:rPr lang="en-US" smtClean="0"/>
              <a:t>‹#›</a:t>
            </a:fld>
            <a:endParaRPr lang="en-US"/>
          </a:p>
        </p:txBody>
      </p:sp>
    </p:spTree>
    <p:extLst>
      <p:ext uri="{BB962C8B-B14F-4D97-AF65-F5344CB8AC3E}">
        <p14:creationId xmlns:p14="http://schemas.microsoft.com/office/powerpoint/2010/main" val="787534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Sentiment Analysis</a:t>
            </a:r>
            <a:r>
              <a:rPr lang="en-US" b="0" i="0" dirty="0">
                <a:solidFill>
                  <a:srgbClr val="ECECEC"/>
                </a:solidFill>
                <a:effectLst/>
                <a:highlight>
                  <a:srgbClr val="212121"/>
                </a:highlight>
                <a:latin typeface="Söhne"/>
              </a:rPr>
              <a:t>: Computers understand feelings in text using NLP and ML. Helps understand opinions and brand perception.</a:t>
            </a:r>
          </a:p>
          <a:p>
            <a:pPr algn="l"/>
            <a:r>
              <a:rPr lang="en-US" b="1" i="0" dirty="0">
                <a:solidFill>
                  <a:srgbClr val="ECECEC"/>
                </a:solidFill>
                <a:effectLst/>
                <a:highlight>
                  <a:srgbClr val="212121"/>
                </a:highlight>
                <a:latin typeface="Söhne"/>
              </a:rPr>
              <a:t>ML Algorithms</a:t>
            </a:r>
            <a:r>
              <a:rPr lang="en-US" b="0" i="0" dirty="0">
                <a:solidFill>
                  <a:srgbClr val="ECECEC"/>
                </a:solidFill>
                <a:effectLst/>
                <a:highlight>
                  <a:srgbClr val="212121"/>
                </a:highlight>
                <a:latin typeface="Söhne"/>
              </a:rPr>
              <a:t>: Computers learn from labeled data to guess if text is positive, negative, or neutral.</a:t>
            </a:r>
          </a:p>
          <a:p>
            <a:pPr algn="l"/>
            <a:r>
              <a:rPr lang="en-US" b="1" i="0" dirty="0">
                <a:solidFill>
                  <a:srgbClr val="ECECEC"/>
                </a:solidFill>
                <a:effectLst/>
                <a:highlight>
                  <a:srgbClr val="212121"/>
                </a:highlight>
                <a:latin typeface="Söhne"/>
              </a:rPr>
              <a:t>Lexicon-based Methods</a:t>
            </a:r>
            <a:r>
              <a:rPr lang="en-US" b="0" i="0" dirty="0">
                <a:solidFill>
                  <a:srgbClr val="ECECEC"/>
                </a:solidFill>
                <a:effectLst/>
                <a:highlight>
                  <a:srgbClr val="212121"/>
                </a:highlight>
                <a:latin typeface="Söhne"/>
              </a:rPr>
              <a:t>: Words get scores for positivity or negativity, added up for overall sentiment.</a:t>
            </a:r>
          </a:p>
          <a:p>
            <a:pPr algn="l"/>
            <a:r>
              <a:rPr lang="en-US" b="1" i="0" dirty="0">
                <a:solidFill>
                  <a:srgbClr val="ECECEC"/>
                </a:solidFill>
                <a:effectLst/>
                <a:highlight>
                  <a:srgbClr val="212121"/>
                </a:highlight>
                <a:latin typeface="Söhne"/>
              </a:rPr>
              <a:t>Pre-built Tools</a:t>
            </a:r>
            <a:r>
              <a:rPr lang="en-US" b="0" i="0" dirty="0">
                <a:solidFill>
                  <a:srgbClr val="ECECEC"/>
                </a:solidFill>
                <a:effectLst/>
                <a:highlight>
                  <a:srgbClr val="212121"/>
                </a:highlight>
                <a:latin typeface="Söhne"/>
              </a:rPr>
              <a:t>: Easy programs for quick sentiment analysis, no coding needed.</a:t>
            </a:r>
          </a:p>
          <a:p>
            <a:pPr algn="l"/>
            <a:r>
              <a:rPr lang="en-US" b="1" i="0" dirty="0">
                <a:solidFill>
                  <a:srgbClr val="ECECEC"/>
                </a:solidFill>
                <a:effectLst/>
                <a:highlight>
                  <a:srgbClr val="212121"/>
                </a:highlight>
                <a:latin typeface="Söhne"/>
              </a:rPr>
              <a:t>Hybrid Approaches</a:t>
            </a:r>
            <a:r>
              <a:rPr lang="en-US" b="0" i="0" dirty="0">
                <a:solidFill>
                  <a:srgbClr val="ECECEC"/>
                </a:solidFill>
                <a:effectLst/>
                <a:highlight>
                  <a:srgbClr val="212121"/>
                </a:highlight>
                <a:latin typeface="Söhne"/>
              </a:rPr>
              <a:t>: Mixing methods for detailed sentiment analysis.</a:t>
            </a:r>
          </a:p>
        </p:txBody>
      </p:sp>
      <p:sp>
        <p:nvSpPr>
          <p:cNvPr id="4" name="Slide Number Placeholder 3"/>
          <p:cNvSpPr>
            <a:spLocks noGrp="1"/>
          </p:cNvSpPr>
          <p:nvPr>
            <p:ph type="sldNum" sz="quarter" idx="5"/>
          </p:nvPr>
        </p:nvSpPr>
        <p:spPr/>
        <p:txBody>
          <a:bodyPr/>
          <a:lstStyle/>
          <a:p>
            <a:fld id="{07F7A3B3-A397-40A3-B11C-E0616EFB4809}" type="slidenum">
              <a:rPr lang="en-US" smtClean="0"/>
              <a:t>3</a:t>
            </a:fld>
            <a:endParaRPr lang="en-US"/>
          </a:p>
        </p:txBody>
      </p:sp>
    </p:spTree>
    <p:extLst>
      <p:ext uri="{BB962C8B-B14F-4D97-AF65-F5344CB8AC3E}">
        <p14:creationId xmlns:p14="http://schemas.microsoft.com/office/powerpoint/2010/main" val="87044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Custom LSTM and GRU Algorithm Overview</a:t>
            </a: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Understanding Core Concepts</a:t>
            </a:r>
            <a:r>
              <a:rPr lang="en-US" b="0" i="0" dirty="0">
                <a:solidFill>
                  <a:srgbClr val="ECECEC"/>
                </a:solidFill>
                <a:effectLst/>
                <a:highlight>
                  <a:srgbClr val="212121"/>
                </a:highlight>
                <a:latin typeface="Söhne"/>
              </a:rPr>
              <a:t>: Gain insight into the theoretical foundations of LSTM and GRU, focusing on their gating mechanisms for memory management.</a:t>
            </a:r>
          </a:p>
          <a:p>
            <a:pPr algn="l">
              <a:buFont typeface="+mj-lt"/>
              <a:buAutoNum type="arabicPeriod"/>
            </a:pPr>
            <a:r>
              <a:rPr lang="en-US" b="1" i="0" dirty="0">
                <a:solidFill>
                  <a:srgbClr val="ECECEC"/>
                </a:solidFill>
                <a:effectLst/>
                <a:highlight>
                  <a:srgbClr val="212121"/>
                </a:highlight>
                <a:latin typeface="Söhne"/>
              </a:rPr>
              <a:t>Leveraging Existing Libraries</a:t>
            </a:r>
            <a:r>
              <a:rPr lang="en-US" b="0" i="0" dirty="0">
                <a:solidFill>
                  <a:srgbClr val="ECECEC"/>
                </a:solidFill>
                <a:effectLst/>
                <a:highlight>
                  <a:srgbClr val="212121"/>
                </a:highlight>
                <a:latin typeface="Söhne"/>
              </a:rPr>
              <a:t>: Utilize TensorFlow/</a:t>
            </a:r>
            <a:r>
              <a:rPr lang="en-US" b="0" i="0" dirty="0" err="1">
                <a:solidFill>
                  <a:srgbClr val="ECECEC"/>
                </a:solidFill>
                <a:effectLst/>
                <a:highlight>
                  <a:srgbClr val="212121"/>
                </a:highlight>
                <a:latin typeface="Söhne"/>
              </a:rPr>
              <a:t>Keras</a:t>
            </a:r>
            <a:r>
              <a:rPr lang="en-US" b="0" i="0" dirty="0">
                <a:solidFill>
                  <a:srgbClr val="ECECEC"/>
                </a:solidFill>
                <a:effectLst/>
                <a:highlight>
                  <a:srgbClr val="212121"/>
                </a:highlight>
                <a:latin typeface="Söhne"/>
              </a:rPr>
              <a:t> and Hugging Face Transformers, popular frameworks for deep learning and natural language processing tasks.</a:t>
            </a:r>
          </a:p>
          <a:p>
            <a:pPr algn="l">
              <a:buFont typeface="+mj-lt"/>
              <a:buAutoNum type="arabicPeriod"/>
            </a:pPr>
            <a:r>
              <a:rPr lang="en-US" b="1" i="0" dirty="0">
                <a:solidFill>
                  <a:srgbClr val="ECECEC"/>
                </a:solidFill>
                <a:effectLst/>
                <a:highlight>
                  <a:srgbClr val="212121"/>
                </a:highlight>
                <a:latin typeface="Söhne"/>
              </a:rPr>
              <a:t>Implementing Core Layers</a:t>
            </a:r>
            <a:r>
              <a:rPr lang="en-US" b="0" i="0" dirty="0">
                <a:solidFill>
                  <a:srgbClr val="ECECEC"/>
                </a:solidFill>
                <a:effectLst/>
                <a:highlight>
                  <a:srgbClr val="212121"/>
                </a:highlight>
                <a:latin typeface="Söhne"/>
              </a:rPr>
              <a:t>: Develop LSTM and GRU layers within these frameworks, incorporating gating mechanisms and state updates to handle sequential data effectively.</a:t>
            </a:r>
          </a:p>
          <a:p>
            <a:pPr algn="l">
              <a:buFont typeface="+mj-lt"/>
              <a:buAutoNum type="arabicPeriod"/>
            </a:pPr>
            <a:r>
              <a:rPr lang="en-US" b="1" i="0" dirty="0">
                <a:solidFill>
                  <a:srgbClr val="ECECEC"/>
                </a:solidFill>
                <a:effectLst/>
                <a:highlight>
                  <a:srgbClr val="212121"/>
                </a:highlight>
                <a:latin typeface="Söhne"/>
              </a:rPr>
              <a:t>Integrating with Workflows</a:t>
            </a:r>
            <a:r>
              <a:rPr lang="en-US" b="0" i="0" dirty="0">
                <a:solidFill>
                  <a:srgbClr val="ECECEC"/>
                </a:solidFill>
                <a:effectLst/>
                <a:highlight>
                  <a:srgbClr val="212121"/>
                </a:highlight>
                <a:latin typeface="Söhne"/>
              </a:rPr>
              <a:t>: Ensure seamless integration of custom LSTM and GRU layers with sentiment analysis tasks, enabling efficient processing of text data to extract sentiment insights.</a:t>
            </a:r>
          </a:p>
        </p:txBody>
      </p:sp>
      <p:sp>
        <p:nvSpPr>
          <p:cNvPr id="4" name="Slide Number Placeholder 3"/>
          <p:cNvSpPr>
            <a:spLocks noGrp="1"/>
          </p:cNvSpPr>
          <p:nvPr>
            <p:ph type="sldNum" sz="quarter" idx="5"/>
          </p:nvPr>
        </p:nvSpPr>
        <p:spPr/>
        <p:txBody>
          <a:bodyPr/>
          <a:lstStyle/>
          <a:p>
            <a:fld id="{07F7A3B3-A397-40A3-B11C-E0616EFB4809}" type="slidenum">
              <a:rPr lang="en-US" smtClean="0"/>
              <a:t>12</a:t>
            </a:fld>
            <a:endParaRPr lang="en-US"/>
          </a:p>
        </p:txBody>
      </p:sp>
    </p:spTree>
    <p:extLst>
      <p:ext uri="{BB962C8B-B14F-4D97-AF65-F5344CB8AC3E}">
        <p14:creationId xmlns:p14="http://schemas.microsoft.com/office/powerpoint/2010/main" val="1045240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Custom LSTM Algorithm Overview</a:t>
            </a: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Input Parameters</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units: Number of units in the LSTM layer.</a:t>
            </a:r>
          </a:p>
          <a:p>
            <a:pPr marL="742950" lvl="1" indent="-285750" algn="l">
              <a:buFont typeface="+mj-lt"/>
              <a:buAutoNum type="arabicPeriod"/>
            </a:pPr>
            <a:r>
              <a:rPr lang="en-US" b="0" i="0" dirty="0" err="1">
                <a:solidFill>
                  <a:srgbClr val="ECECEC"/>
                </a:solidFill>
                <a:effectLst/>
                <a:highlight>
                  <a:srgbClr val="212121"/>
                </a:highlight>
                <a:latin typeface="Söhne"/>
              </a:rPr>
              <a:t>return_sequences</a:t>
            </a:r>
            <a:r>
              <a:rPr lang="en-US" b="0" i="0" dirty="0">
                <a:solidFill>
                  <a:srgbClr val="ECECEC"/>
                </a:solidFill>
                <a:effectLst/>
                <a:highlight>
                  <a:srgbClr val="212121"/>
                </a:highlight>
                <a:latin typeface="Söhne"/>
              </a:rPr>
              <a:t>: Boolean indicating whether to output for each time step or just the final output.</a:t>
            </a:r>
          </a:p>
          <a:p>
            <a:pPr algn="l">
              <a:buFont typeface="+mj-lt"/>
              <a:buAutoNum type="arabicPeriod"/>
            </a:pPr>
            <a:r>
              <a:rPr lang="en-US" b="1" i="0" dirty="0">
                <a:solidFill>
                  <a:srgbClr val="ECECEC"/>
                </a:solidFill>
                <a:effectLst/>
                <a:highlight>
                  <a:srgbClr val="212121"/>
                </a:highlight>
                <a:latin typeface="Söhne"/>
              </a:rPr>
              <a:t>Initialization</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Create a custom LSTM layer by inheriting from </a:t>
            </a:r>
            <a:r>
              <a:rPr lang="en-US" b="0" i="0" dirty="0" err="1">
                <a:solidFill>
                  <a:srgbClr val="ECECEC"/>
                </a:solidFill>
                <a:effectLst/>
                <a:highlight>
                  <a:srgbClr val="212121"/>
                </a:highlight>
                <a:latin typeface="Söhne"/>
              </a:rPr>
              <a:t>tf.keras.layers.Layer</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Store parameters such as units and </a:t>
            </a:r>
            <a:r>
              <a:rPr lang="en-US" b="0" i="0" dirty="0" err="1">
                <a:solidFill>
                  <a:srgbClr val="ECECEC"/>
                </a:solidFill>
                <a:effectLst/>
                <a:highlight>
                  <a:srgbClr val="212121"/>
                </a:highlight>
                <a:latin typeface="Söhne"/>
              </a:rPr>
              <a:t>return_sequences</a:t>
            </a:r>
            <a:r>
              <a:rPr lang="en-US" b="0" i="0" dirty="0">
                <a:solidFill>
                  <a:srgbClr val="ECECEC"/>
                </a:solidFill>
                <a:effectLst/>
                <a:highlight>
                  <a:srgbClr val="212121"/>
                </a:highlight>
                <a:latin typeface="Söhne"/>
              </a:rPr>
              <a:t>.</a:t>
            </a:r>
          </a:p>
          <a:p>
            <a:pPr algn="l">
              <a:buFont typeface="+mj-lt"/>
              <a:buAutoNum type="arabicPeriod"/>
            </a:pPr>
            <a:r>
              <a:rPr lang="en-US" b="1" i="0" dirty="0">
                <a:solidFill>
                  <a:srgbClr val="ECECEC"/>
                </a:solidFill>
                <a:effectLst/>
                <a:highlight>
                  <a:srgbClr val="212121"/>
                </a:highlight>
                <a:latin typeface="Söhne"/>
              </a:rPr>
              <a:t>Build Method</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Determine the input shape and extract the input dimension.</a:t>
            </a:r>
          </a:p>
          <a:p>
            <a:pPr marL="742950" lvl="1" indent="-285750" algn="l">
              <a:buFont typeface="+mj-lt"/>
              <a:buAutoNum type="arabicPeriod"/>
            </a:pPr>
            <a:r>
              <a:rPr lang="en-US" b="0" i="0" dirty="0">
                <a:solidFill>
                  <a:srgbClr val="ECECEC"/>
                </a:solidFill>
                <a:effectLst/>
                <a:highlight>
                  <a:srgbClr val="212121"/>
                </a:highlight>
                <a:latin typeface="Söhne"/>
              </a:rPr>
              <a:t>Initialize weights and biases for LSTM gates and components.</a:t>
            </a:r>
          </a:p>
          <a:p>
            <a:pPr algn="l">
              <a:buFont typeface="+mj-lt"/>
              <a:buAutoNum type="arabicPeriod"/>
            </a:pPr>
            <a:r>
              <a:rPr lang="en-US" b="1" i="0" dirty="0">
                <a:solidFill>
                  <a:srgbClr val="ECECEC"/>
                </a:solidFill>
                <a:effectLst/>
                <a:highlight>
                  <a:srgbClr val="212121"/>
                </a:highlight>
                <a:latin typeface="Söhne"/>
              </a:rPr>
              <a:t>Call Method</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Get the batch size and number of time steps from the input data.</a:t>
            </a:r>
          </a:p>
          <a:p>
            <a:pPr marL="742950" lvl="1" indent="-285750" algn="l">
              <a:buFont typeface="+mj-lt"/>
              <a:buAutoNum type="arabicPeriod"/>
            </a:pPr>
            <a:r>
              <a:rPr lang="en-US" b="0" i="0" dirty="0">
                <a:solidFill>
                  <a:srgbClr val="ECECEC"/>
                </a:solidFill>
                <a:effectLst/>
                <a:highlight>
                  <a:srgbClr val="212121"/>
                </a:highlight>
                <a:latin typeface="Söhne"/>
              </a:rPr>
              <a:t>Initialize hidden and cell states to zeros.</a:t>
            </a:r>
          </a:p>
          <a:p>
            <a:pPr marL="742950" lvl="1" indent="-285750" algn="l">
              <a:buFont typeface="+mj-lt"/>
              <a:buAutoNum type="arabicPeriod"/>
            </a:pPr>
            <a:r>
              <a:rPr lang="en-US" b="0" i="0" dirty="0">
                <a:solidFill>
                  <a:srgbClr val="ECECEC"/>
                </a:solidFill>
                <a:effectLst/>
                <a:highlight>
                  <a:srgbClr val="212121"/>
                </a:highlight>
                <a:latin typeface="Söhne"/>
              </a:rPr>
              <a:t>Create an empty list to store outputs.</a:t>
            </a:r>
          </a:p>
          <a:p>
            <a:pPr marL="742950" lvl="1" indent="-285750" algn="l">
              <a:buFont typeface="+mj-lt"/>
              <a:buAutoNum type="arabicPeriod"/>
            </a:pPr>
            <a:r>
              <a:rPr lang="en-US" b="0" i="0" dirty="0">
                <a:solidFill>
                  <a:srgbClr val="ECECEC"/>
                </a:solidFill>
                <a:effectLst/>
                <a:highlight>
                  <a:srgbClr val="212121"/>
                </a:highlight>
                <a:latin typeface="Söhne"/>
              </a:rPr>
              <a:t>Iterate over time steps:</a:t>
            </a:r>
          </a:p>
          <a:p>
            <a:pPr marL="1143000" lvl="2" indent="-228600" algn="l">
              <a:buFont typeface="+mj-lt"/>
              <a:buAutoNum type="arabicPeriod"/>
            </a:pPr>
            <a:r>
              <a:rPr lang="en-US" b="0" i="0" dirty="0">
                <a:solidFill>
                  <a:srgbClr val="ECECEC"/>
                </a:solidFill>
                <a:effectLst/>
                <a:highlight>
                  <a:srgbClr val="212121"/>
                </a:highlight>
                <a:latin typeface="Söhne"/>
              </a:rPr>
              <a:t>Compute the forget gate, input gate, candidate cell state, update cell state, output gate, and update hidden state.</a:t>
            </a:r>
          </a:p>
          <a:p>
            <a:pPr marL="1143000" lvl="2" indent="-228600" algn="l">
              <a:buFont typeface="+mj-lt"/>
              <a:buAutoNum type="arabicPeriod"/>
            </a:pPr>
            <a:r>
              <a:rPr lang="en-US" b="0" i="0" dirty="0">
                <a:solidFill>
                  <a:srgbClr val="ECECEC"/>
                </a:solidFill>
                <a:effectLst/>
                <a:highlight>
                  <a:srgbClr val="212121"/>
                </a:highlight>
                <a:latin typeface="Söhne"/>
              </a:rPr>
              <a:t>Append the hidden state to the outputs list.</a:t>
            </a:r>
          </a:p>
          <a:p>
            <a:pPr marL="742950" lvl="1" indent="-285750" algn="l">
              <a:buFont typeface="+mj-lt"/>
              <a:buAutoNum type="arabicPeriod"/>
            </a:pPr>
            <a:r>
              <a:rPr lang="en-US" b="0" i="0" dirty="0">
                <a:solidFill>
                  <a:srgbClr val="ECECEC"/>
                </a:solidFill>
                <a:effectLst/>
                <a:highlight>
                  <a:srgbClr val="212121"/>
                </a:highlight>
                <a:latin typeface="Söhne"/>
              </a:rPr>
              <a:t>If </a:t>
            </a:r>
            <a:r>
              <a:rPr lang="en-US" b="0" i="0" dirty="0" err="1">
                <a:solidFill>
                  <a:srgbClr val="ECECEC"/>
                </a:solidFill>
                <a:effectLst/>
                <a:highlight>
                  <a:srgbClr val="212121"/>
                </a:highlight>
                <a:latin typeface="Söhne"/>
              </a:rPr>
              <a:t>return_sequences</a:t>
            </a:r>
            <a:r>
              <a:rPr lang="en-US" b="0" i="0" dirty="0">
                <a:solidFill>
                  <a:srgbClr val="ECECEC"/>
                </a:solidFill>
                <a:effectLst/>
                <a:highlight>
                  <a:srgbClr val="212121"/>
                </a:highlight>
                <a:latin typeface="Söhne"/>
              </a:rPr>
              <a:t> is True, stack outputs along the time dimension and return the sequence.</a:t>
            </a:r>
          </a:p>
          <a:p>
            <a:pPr marL="742950" lvl="1" indent="-285750" algn="l">
              <a:buFont typeface="+mj-lt"/>
              <a:buAutoNum type="arabicPeriod"/>
            </a:pPr>
            <a:r>
              <a:rPr lang="en-US" b="0" i="0" dirty="0">
                <a:solidFill>
                  <a:srgbClr val="ECECEC"/>
                </a:solidFill>
                <a:effectLst/>
                <a:highlight>
                  <a:srgbClr val="212121"/>
                </a:highlight>
                <a:latin typeface="Söhne"/>
              </a:rPr>
              <a:t>If </a:t>
            </a:r>
            <a:r>
              <a:rPr lang="en-US" b="0" i="0" dirty="0" err="1">
                <a:solidFill>
                  <a:srgbClr val="ECECEC"/>
                </a:solidFill>
                <a:effectLst/>
                <a:highlight>
                  <a:srgbClr val="212121"/>
                </a:highlight>
                <a:latin typeface="Söhne"/>
              </a:rPr>
              <a:t>return_sequences</a:t>
            </a:r>
            <a:r>
              <a:rPr lang="en-US" b="0" i="0" dirty="0">
                <a:solidFill>
                  <a:srgbClr val="ECECEC"/>
                </a:solidFill>
                <a:effectLst/>
                <a:highlight>
                  <a:srgbClr val="212121"/>
                </a:highlight>
                <a:latin typeface="Söhne"/>
              </a:rPr>
              <a:t> is False, return the final hidden state.</a:t>
            </a:r>
          </a:p>
          <a:p>
            <a:endParaRPr lang="en-US" dirty="0"/>
          </a:p>
        </p:txBody>
      </p:sp>
      <p:sp>
        <p:nvSpPr>
          <p:cNvPr id="4" name="Slide Number Placeholder 3"/>
          <p:cNvSpPr>
            <a:spLocks noGrp="1"/>
          </p:cNvSpPr>
          <p:nvPr>
            <p:ph type="sldNum" sz="quarter" idx="5"/>
          </p:nvPr>
        </p:nvSpPr>
        <p:spPr/>
        <p:txBody>
          <a:bodyPr/>
          <a:lstStyle/>
          <a:p>
            <a:fld id="{07F7A3B3-A397-40A3-B11C-E0616EFB4809}" type="slidenum">
              <a:rPr lang="en-US" smtClean="0"/>
              <a:t>13</a:t>
            </a:fld>
            <a:endParaRPr lang="en-US"/>
          </a:p>
        </p:txBody>
      </p:sp>
    </p:spTree>
    <p:extLst>
      <p:ext uri="{BB962C8B-B14F-4D97-AF65-F5344CB8AC3E}">
        <p14:creationId xmlns:p14="http://schemas.microsoft.com/office/powerpoint/2010/main" val="1132403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Custom GRU Algorithm Overview</a:t>
            </a: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Input Parameters</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units: Number of units in the GRU layer.</a:t>
            </a:r>
          </a:p>
          <a:p>
            <a:pPr marL="742950" lvl="1" indent="-285750" algn="l">
              <a:buFont typeface="+mj-lt"/>
              <a:buAutoNum type="arabicPeriod"/>
            </a:pPr>
            <a:r>
              <a:rPr lang="en-US" b="0" i="0" dirty="0" err="1">
                <a:solidFill>
                  <a:srgbClr val="ECECEC"/>
                </a:solidFill>
                <a:effectLst/>
                <a:highlight>
                  <a:srgbClr val="212121"/>
                </a:highlight>
                <a:latin typeface="Söhne"/>
              </a:rPr>
              <a:t>return_sequences</a:t>
            </a:r>
            <a:r>
              <a:rPr lang="en-US" b="0" i="0" dirty="0">
                <a:solidFill>
                  <a:srgbClr val="ECECEC"/>
                </a:solidFill>
                <a:effectLst/>
                <a:highlight>
                  <a:srgbClr val="212121"/>
                </a:highlight>
                <a:latin typeface="Söhne"/>
              </a:rPr>
              <a:t>: Boolean indicating whether to output for each time step or just the final output.</a:t>
            </a:r>
          </a:p>
          <a:p>
            <a:pPr algn="l">
              <a:buFont typeface="+mj-lt"/>
              <a:buAutoNum type="arabicPeriod"/>
            </a:pPr>
            <a:r>
              <a:rPr lang="en-US" b="1" i="0" dirty="0">
                <a:solidFill>
                  <a:srgbClr val="ECECEC"/>
                </a:solidFill>
                <a:effectLst/>
                <a:highlight>
                  <a:srgbClr val="212121"/>
                </a:highlight>
                <a:latin typeface="Söhne"/>
              </a:rPr>
              <a:t>Initialization</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Create a custom GRU layer by inheriting from </a:t>
            </a:r>
            <a:r>
              <a:rPr lang="en-US" b="0" i="0" dirty="0" err="1">
                <a:solidFill>
                  <a:srgbClr val="ECECEC"/>
                </a:solidFill>
                <a:effectLst/>
                <a:highlight>
                  <a:srgbClr val="212121"/>
                </a:highlight>
                <a:latin typeface="Söhne"/>
              </a:rPr>
              <a:t>tf.keras.layers.Layer</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Store parameters such as units and </a:t>
            </a:r>
            <a:r>
              <a:rPr lang="en-US" b="0" i="0" dirty="0" err="1">
                <a:solidFill>
                  <a:srgbClr val="ECECEC"/>
                </a:solidFill>
                <a:effectLst/>
                <a:highlight>
                  <a:srgbClr val="212121"/>
                </a:highlight>
                <a:latin typeface="Söhne"/>
              </a:rPr>
              <a:t>return_sequences</a:t>
            </a:r>
            <a:r>
              <a:rPr lang="en-US" b="0" i="0" dirty="0">
                <a:solidFill>
                  <a:srgbClr val="ECECEC"/>
                </a:solidFill>
                <a:effectLst/>
                <a:highlight>
                  <a:srgbClr val="212121"/>
                </a:highlight>
                <a:latin typeface="Söhne"/>
              </a:rPr>
              <a:t>.</a:t>
            </a:r>
          </a:p>
          <a:p>
            <a:pPr algn="l">
              <a:buFont typeface="+mj-lt"/>
              <a:buAutoNum type="arabicPeriod"/>
            </a:pPr>
            <a:r>
              <a:rPr lang="en-US" b="1" i="0" dirty="0">
                <a:solidFill>
                  <a:srgbClr val="ECECEC"/>
                </a:solidFill>
                <a:effectLst/>
                <a:highlight>
                  <a:srgbClr val="212121"/>
                </a:highlight>
                <a:latin typeface="Söhne"/>
              </a:rPr>
              <a:t>Build Method</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Determine the input shape and extract the input dimension.</a:t>
            </a:r>
          </a:p>
          <a:p>
            <a:pPr marL="742950" lvl="1" indent="-285750" algn="l">
              <a:buFont typeface="+mj-lt"/>
              <a:buAutoNum type="arabicPeriod"/>
            </a:pPr>
            <a:r>
              <a:rPr lang="en-US" b="0" i="0" dirty="0">
                <a:solidFill>
                  <a:srgbClr val="ECECEC"/>
                </a:solidFill>
                <a:effectLst/>
                <a:highlight>
                  <a:srgbClr val="212121"/>
                </a:highlight>
                <a:latin typeface="Söhne"/>
              </a:rPr>
              <a:t>Initialize weights and biases for GRU gates and components.</a:t>
            </a:r>
          </a:p>
          <a:p>
            <a:pPr algn="l">
              <a:buFont typeface="+mj-lt"/>
              <a:buAutoNum type="arabicPeriod"/>
            </a:pPr>
            <a:r>
              <a:rPr lang="en-US" b="1" i="0" dirty="0">
                <a:solidFill>
                  <a:srgbClr val="ECECEC"/>
                </a:solidFill>
                <a:effectLst/>
                <a:highlight>
                  <a:srgbClr val="212121"/>
                </a:highlight>
                <a:latin typeface="Söhne"/>
              </a:rPr>
              <a:t>Call Method</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Get the batch size and number of time steps from the input data.</a:t>
            </a:r>
          </a:p>
          <a:p>
            <a:pPr marL="742950" lvl="1" indent="-285750" algn="l">
              <a:buFont typeface="+mj-lt"/>
              <a:buAutoNum type="arabicPeriod"/>
            </a:pPr>
            <a:r>
              <a:rPr lang="en-US" b="0" i="0" dirty="0">
                <a:solidFill>
                  <a:srgbClr val="ECECEC"/>
                </a:solidFill>
                <a:effectLst/>
                <a:highlight>
                  <a:srgbClr val="212121"/>
                </a:highlight>
                <a:latin typeface="Söhne"/>
              </a:rPr>
              <a:t>Initialize hidden states to zeros.</a:t>
            </a:r>
          </a:p>
          <a:p>
            <a:pPr marL="742950" lvl="1" indent="-285750" algn="l">
              <a:buFont typeface="+mj-lt"/>
              <a:buAutoNum type="arabicPeriod"/>
            </a:pPr>
            <a:r>
              <a:rPr lang="en-US" b="0" i="0" dirty="0">
                <a:solidFill>
                  <a:srgbClr val="ECECEC"/>
                </a:solidFill>
                <a:effectLst/>
                <a:highlight>
                  <a:srgbClr val="212121"/>
                </a:highlight>
                <a:latin typeface="Söhne"/>
              </a:rPr>
              <a:t>Create an empty list to store outputs.</a:t>
            </a:r>
          </a:p>
          <a:p>
            <a:pPr marL="742950" lvl="1" indent="-285750" algn="l">
              <a:buFont typeface="+mj-lt"/>
              <a:buAutoNum type="arabicPeriod"/>
            </a:pPr>
            <a:r>
              <a:rPr lang="en-US" b="0" i="0" dirty="0">
                <a:solidFill>
                  <a:srgbClr val="ECECEC"/>
                </a:solidFill>
                <a:effectLst/>
                <a:highlight>
                  <a:srgbClr val="212121"/>
                </a:highlight>
                <a:latin typeface="Söhne"/>
              </a:rPr>
              <a:t>Iterate over time steps:</a:t>
            </a:r>
          </a:p>
          <a:p>
            <a:pPr marL="1143000" lvl="2" indent="-228600" algn="l">
              <a:buFont typeface="+mj-lt"/>
              <a:buAutoNum type="arabicPeriod"/>
            </a:pPr>
            <a:r>
              <a:rPr lang="en-US" b="0" i="0" dirty="0">
                <a:solidFill>
                  <a:srgbClr val="ECECEC"/>
                </a:solidFill>
                <a:effectLst/>
                <a:highlight>
                  <a:srgbClr val="212121"/>
                </a:highlight>
                <a:latin typeface="Söhne"/>
              </a:rPr>
              <a:t>Compute the update gate, reset gate, candidate hidden state, and update hidden state.</a:t>
            </a:r>
          </a:p>
          <a:p>
            <a:pPr marL="1143000" lvl="2" indent="-228600" algn="l">
              <a:buFont typeface="+mj-lt"/>
              <a:buAutoNum type="arabicPeriod"/>
            </a:pPr>
            <a:r>
              <a:rPr lang="en-US" b="0" i="0" dirty="0">
                <a:solidFill>
                  <a:srgbClr val="ECECEC"/>
                </a:solidFill>
                <a:effectLst/>
                <a:highlight>
                  <a:srgbClr val="212121"/>
                </a:highlight>
                <a:latin typeface="Söhne"/>
              </a:rPr>
              <a:t>Append the hidden state to the outputs list.</a:t>
            </a:r>
          </a:p>
          <a:p>
            <a:pPr marL="742950" lvl="1" indent="-285750" algn="l">
              <a:buFont typeface="+mj-lt"/>
              <a:buAutoNum type="arabicPeriod"/>
            </a:pPr>
            <a:r>
              <a:rPr lang="en-US" b="0" i="0" dirty="0">
                <a:solidFill>
                  <a:srgbClr val="ECECEC"/>
                </a:solidFill>
                <a:effectLst/>
                <a:highlight>
                  <a:srgbClr val="212121"/>
                </a:highlight>
                <a:latin typeface="Söhne"/>
              </a:rPr>
              <a:t>If </a:t>
            </a:r>
            <a:r>
              <a:rPr lang="en-US" b="0" i="0" dirty="0" err="1">
                <a:solidFill>
                  <a:srgbClr val="ECECEC"/>
                </a:solidFill>
                <a:effectLst/>
                <a:highlight>
                  <a:srgbClr val="212121"/>
                </a:highlight>
                <a:latin typeface="Söhne"/>
              </a:rPr>
              <a:t>return_sequences</a:t>
            </a:r>
            <a:r>
              <a:rPr lang="en-US" b="0" i="0" dirty="0">
                <a:solidFill>
                  <a:srgbClr val="ECECEC"/>
                </a:solidFill>
                <a:effectLst/>
                <a:highlight>
                  <a:srgbClr val="212121"/>
                </a:highlight>
                <a:latin typeface="Söhne"/>
              </a:rPr>
              <a:t> is True, stack outputs along the time dimension and return the sequence.</a:t>
            </a:r>
          </a:p>
          <a:p>
            <a:pPr marL="742950" lvl="1" indent="-285750" algn="l">
              <a:buFont typeface="+mj-lt"/>
              <a:buAutoNum type="arabicPeriod"/>
            </a:pPr>
            <a:r>
              <a:rPr lang="en-US" b="0" i="0" dirty="0">
                <a:solidFill>
                  <a:srgbClr val="ECECEC"/>
                </a:solidFill>
                <a:effectLst/>
                <a:highlight>
                  <a:srgbClr val="212121"/>
                </a:highlight>
                <a:latin typeface="Söhne"/>
              </a:rPr>
              <a:t>If </a:t>
            </a:r>
            <a:r>
              <a:rPr lang="en-US" b="0" i="0" dirty="0" err="1">
                <a:solidFill>
                  <a:srgbClr val="ECECEC"/>
                </a:solidFill>
                <a:effectLst/>
                <a:highlight>
                  <a:srgbClr val="212121"/>
                </a:highlight>
                <a:latin typeface="Söhne"/>
              </a:rPr>
              <a:t>return_sequences</a:t>
            </a:r>
            <a:r>
              <a:rPr lang="en-US" b="0" i="0" dirty="0">
                <a:solidFill>
                  <a:srgbClr val="ECECEC"/>
                </a:solidFill>
                <a:effectLst/>
                <a:highlight>
                  <a:srgbClr val="212121"/>
                </a:highlight>
                <a:latin typeface="Söhne"/>
              </a:rPr>
              <a:t> is False, return the final hidden state.</a:t>
            </a:r>
          </a:p>
        </p:txBody>
      </p:sp>
      <p:sp>
        <p:nvSpPr>
          <p:cNvPr id="4" name="Slide Number Placeholder 3"/>
          <p:cNvSpPr>
            <a:spLocks noGrp="1"/>
          </p:cNvSpPr>
          <p:nvPr>
            <p:ph type="sldNum" sz="quarter" idx="5"/>
          </p:nvPr>
        </p:nvSpPr>
        <p:spPr/>
        <p:txBody>
          <a:bodyPr/>
          <a:lstStyle/>
          <a:p>
            <a:fld id="{07F7A3B3-A397-40A3-B11C-E0616EFB4809}" type="slidenum">
              <a:rPr lang="en-US" smtClean="0"/>
              <a:t>14</a:t>
            </a:fld>
            <a:endParaRPr lang="en-US"/>
          </a:p>
        </p:txBody>
      </p:sp>
    </p:spTree>
    <p:extLst>
      <p:ext uri="{BB962C8B-B14F-4D97-AF65-F5344CB8AC3E}">
        <p14:creationId xmlns:p14="http://schemas.microsoft.com/office/powerpoint/2010/main" val="118465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Methodology Overview</a:t>
            </a:r>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Utilized Libraries</a:t>
            </a:r>
            <a:r>
              <a:rPr lang="en-US" b="0" i="0" dirty="0">
                <a:solidFill>
                  <a:srgbClr val="ECECEC"/>
                </a:solidFill>
                <a:effectLst/>
                <a:highlight>
                  <a:srgbClr val="212121"/>
                </a:highlight>
                <a:latin typeface="Söhne"/>
              </a:rPr>
              <a:t>: Used pre-existing LSTM and GRU libraries for analyzing depression data, calculating metrics like accuracy and F1 scores.</a:t>
            </a:r>
          </a:p>
          <a:p>
            <a:pPr algn="l">
              <a:buFont typeface="Arial" panose="020B0604020202020204" pitchFamily="34" charset="0"/>
              <a:buChar char="•"/>
            </a:pPr>
            <a:r>
              <a:rPr lang="en-US" b="1" i="0" dirty="0">
                <a:solidFill>
                  <a:srgbClr val="ECECEC"/>
                </a:solidFill>
                <a:effectLst/>
                <a:highlight>
                  <a:srgbClr val="212121"/>
                </a:highlight>
                <a:latin typeface="Söhne"/>
              </a:rPr>
              <a:t>Custom Implementations</a:t>
            </a:r>
            <a:r>
              <a:rPr lang="en-US" b="0" i="0" dirty="0">
                <a:solidFill>
                  <a:srgbClr val="ECECEC"/>
                </a:solidFill>
                <a:effectLst/>
                <a:highlight>
                  <a:srgbClr val="212121"/>
                </a:highlight>
                <a:latin typeface="Söhne"/>
              </a:rPr>
              <a:t>: Developed our own LSTM and GRU algorithms for the same analysis to ensure consistency.</a:t>
            </a:r>
          </a:p>
          <a:p>
            <a:pPr algn="l">
              <a:buFont typeface="Arial" panose="020B0604020202020204" pitchFamily="34" charset="0"/>
              <a:buChar char="•"/>
            </a:pPr>
            <a:r>
              <a:rPr lang="en-US" b="1" i="0" dirty="0">
                <a:solidFill>
                  <a:srgbClr val="ECECEC"/>
                </a:solidFill>
                <a:effectLst/>
                <a:highlight>
                  <a:srgbClr val="212121"/>
                </a:highlight>
                <a:latin typeface="Söhne"/>
              </a:rPr>
              <a:t>Thorough Comparison</a:t>
            </a:r>
            <a:r>
              <a:rPr lang="en-US" b="0" i="0" dirty="0">
                <a:solidFill>
                  <a:srgbClr val="ECECEC"/>
                </a:solidFill>
                <a:effectLst/>
                <a:highlight>
                  <a:srgbClr val="212121"/>
                </a:highlight>
                <a:latin typeface="Söhne"/>
              </a:rPr>
              <a:t>: Compared results from standard library implementations with our custom versions to evaluate performance.</a:t>
            </a:r>
          </a:p>
          <a:p>
            <a:pPr algn="l">
              <a:buFont typeface="Arial" panose="020B0604020202020204" pitchFamily="34" charset="0"/>
              <a:buChar char="•"/>
            </a:pPr>
            <a:r>
              <a:rPr lang="en-US" b="1" i="0" dirty="0">
                <a:solidFill>
                  <a:srgbClr val="ECECEC"/>
                </a:solidFill>
                <a:effectLst/>
                <a:highlight>
                  <a:srgbClr val="212121"/>
                </a:highlight>
                <a:latin typeface="Söhne"/>
              </a:rPr>
              <a:t>Performance Evaluation</a:t>
            </a:r>
            <a:r>
              <a:rPr lang="en-US" b="0" i="0" dirty="0">
                <a:solidFill>
                  <a:srgbClr val="ECECEC"/>
                </a:solidFill>
                <a:effectLst/>
                <a:highlight>
                  <a:srgbClr val="212121"/>
                </a:highlight>
                <a:latin typeface="Söhne"/>
              </a:rPr>
              <a:t>: Examined accuracy and efficiency of both standard and custom libraries for depression analysis.</a:t>
            </a:r>
          </a:p>
          <a:p>
            <a:pPr algn="l">
              <a:buFont typeface="Arial" panose="020B0604020202020204" pitchFamily="34" charset="0"/>
              <a:buChar char="•"/>
            </a:pPr>
            <a:r>
              <a:rPr lang="en-US" b="1" i="0" dirty="0">
                <a:solidFill>
                  <a:srgbClr val="ECECEC"/>
                </a:solidFill>
                <a:effectLst/>
                <a:highlight>
                  <a:srgbClr val="212121"/>
                </a:highlight>
                <a:latin typeface="Söhne"/>
              </a:rPr>
              <a:t>Presentation of Findings</a:t>
            </a:r>
            <a:r>
              <a:rPr lang="en-US" b="0" i="0" dirty="0">
                <a:solidFill>
                  <a:srgbClr val="ECECEC"/>
                </a:solidFill>
                <a:effectLst/>
                <a:highlight>
                  <a:srgbClr val="212121"/>
                </a:highlight>
                <a:latin typeface="Söhne"/>
              </a:rPr>
              <a:t>: Shared findings to highlight any differences or benefits between standard and custom implementations, aiding future analysis decisions.</a:t>
            </a:r>
          </a:p>
        </p:txBody>
      </p:sp>
      <p:sp>
        <p:nvSpPr>
          <p:cNvPr id="4" name="Slide Number Placeholder 3"/>
          <p:cNvSpPr>
            <a:spLocks noGrp="1"/>
          </p:cNvSpPr>
          <p:nvPr>
            <p:ph type="sldNum" sz="quarter" idx="5"/>
          </p:nvPr>
        </p:nvSpPr>
        <p:spPr/>
        <p:txBody>
          <a:bodyPr/>
          <a:lstStyle/>
          <a:p>
            <a:fld id="{07F7A3B3-A397-40A3-B11C-E0616EFB4809}" type="slidenum">
              <a:rPr lang="en-US" smtClean="0"/>
              <a:t>15</a:t>
            </a:fld>
            <a:endParaRPr lang="en-US"/>
          </a:p>
        </p:txBody>
      </p:sp>
    </p:spTree>
    <p:extLst>
      <p:ext uri="{BB962C8B-B14F-4D97-AF65-F5344CB8AC3E}">
        <p14:creationId xmlns:p14="http://schemas.microsoft.com/office/powerpoint/2010/main" val="4176309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Data Preprocessing</a:t>
            </a:r>
            <a:br>
              <a:rPr lang="en-US" dirty="0"/>
            </a:br>
            <a:r>
              <a:rPr lang="en-US" b="0" i="0" dirty="0">
                <a:solidFill>
                  <a:srgbClr val="ECECEC"/>
                </a:solidFill>
                <a:effectLst/>
                <a:highlight>
                  <a:srgbClr val="212121"/>
                </a:highlight>
                <a:latin typeface="Söhne"/>
              </a:rPr>
              <a:t>This preprocessing function aims to clean and prepare text data for analysis by removing irrelevant or redundant information. Here's a breakdown of the steps:</a:t>
            </a:r>
          </a:p>
          <a:p>
            <a:pPr algn="l">
              <a:buFont typeface="+mj-lt"/>
              <a:buAutoNum type="arabicPeriod"/>
            </a:pPr>
            <a:r>
              <a:rPr lang="en-US" b="1" i="0" dirty="0">
                <a:solidFill>
                  <a:srgbClr val="ECECEC"/>
                </a:solidFill>
                <a:effectLst/>
                <a:highlight>
                  <a:srgbClr val="212121"/>
                </a:highlight>
                <a:latin typeface="Söhne"/>
              </a:rPr>
              <a:t>Convert to Lowercase</a:t>
            </a:r>
            <a:r>
              <a:rPr lang="en-US" b="0" i="0" dirty="0">
                <a:solidFill>
                  <a:srgbClr val="ECECEC"/>
                </a:solidFill>
                <a:effectLst/>
                <a:highlight>
                  <a:srgbClr val="212121"/>
                </a:highlight>
                <a:latin typeface="Söhne"/>
              </a:rPr>
              <a:t>: The text is converted to lowercase to ensure uniformity and consistency.</a:t>
            </a:r>
          </a:p>
          <a:p>
            <a:pPr algn="l">
              <a:buFont typeface="+mj-lt"/>
              <a:buAutoNum type="arabicPeriod"/>
            </a:pPr>
            <a:r>
              <a:rPr lang="en-US" b="1" i="0" dirty="0">
                <a:solidFill>
                  <a:srgbClr val="ECECEC"/>
                </a:solidFill>
                <a:effectLst/>
                <a:highlight>
                  <a:srgbClr val="212121"/>
                </a:highlight>
                <a:latin typeface="Söhne"/>
              </a:rPr>
              <a:t>Remove Square Brackets and Contents</a:t>
            </a:r>
            <a:r>
              <a:rPr lang="en-US" b="0" i="0" dirty="0">
                <a:solidFill>
                  <a:srgbClr val="ECECEC"/>
                </a:solidFill>
                <a:effectLst/>
                <a:highlight>
                  <a:srgbClr val="212121"/>
                </a:highlight>
                <a:latin typeface="Söhne"/>
              </a:rPr>
              <a:t>: Any text within square brackets, typically used for citations or references, is removed.</a:t>
            </a:r>
          </a:p>
          <a:p>
            <a:pPr algn="l">
              <a:buFont typeface="+mj-lt"/>
              <a:buAutoNum type="arabicPeriod"/>
            </a:pPr>
            <a:r>
              <a:rPr lang="en-US" b="1" i="0" dirty="0">
                <a:solidFill>
                  <a:srgbClr val="ECECEC"/>
                </a:solidFill>
                <a:effectLst/>
                <a:highlight>
                  <a:srgbClr val="212121"/>
                </a:highlight>
                <a:latin typeface="Söhne"/>
              </a:rPr>
              <a:t>Remove URLs</a:t>
            </a:r>
            <a:r>
              <a:rPr lang="en-US" b="0" i="0" dirty="0">
                <a:solidFill>
                  <a:srgbClr val="ECECEC"/>
                </a:solidFill>
                <a:effectLst/>
                <a:highlight>
                  <a:srgbClr val="212121"/>
                </a:highlight>
                <a:latin typeface="Söhne"/>
              </a:rPr>
              <a:t>: URLs, both HTTP and WWW, are removed from the text as they often contain irrelevant information for analysis.</a:t>
            </a:r>
          </a:p>
          <a:p>
            <a:pPr algn="l">
              <a:buFont typeface="+mj-lt"/>
              <a:buAutoNum type="arabicPeriod"/>
            </a:pPr>
            <a:r>
              <a:rPr lang="en-US" b="1" i="0" dirty="0">
                <a:solidFill>
                  <a:srgbClr val="ECECEC"/>
                </a:solidFill>
                <a:effectLst/>
                <a:highlight>
                  <a:srgbClr val="212121"/>
                </a:highlight>
                <a:latin typeface="Söhne"/>
              </a:rPr>
              <a:t>Remove HTML Tags</a:t>
            </a:r>
            <a:r>
              <a:rPr lang="en-US" b="0" i="0" dirty="0">
                <a:solidFill>
                  <a:srgbClr val="ECECEC"/>
                </a:solidFill>
                <a:effectLst/>
                <a:highlight>
                  <a:srgbClr val="212121"/>
                </a:highlight>
                <a:latin typeface="Söhne"/>
              </a:rPr>
              <a:t>: Any HTML tags, such as &lt;p&gt; or &lt;div&gt;, are removed from the text.</a:t>
            </a:r>
          </a:p>
          <a:p>
            <a:pPr algn="l">
              <a:buFont typeface="+mj-lt"/>
              <a:buAutoNum type="arabicPeriod"/>
            </a:pPr>
            <a:r>
              <a:rPr lang="en-US" b="1" i="0" dirty="0">
                <a:solidFill>
                  <a:srgbClr val="ECECEC"/>
                </a:solidFill>
                <a:effectLst/>
                <a:highlight>
                  <a:srgbClr val="212121"/>
                </a:highlight>
                <a:latin typeface="Söhne"/>
              </a:rPr>
              <a:t>Remove Punctuation</a:t>
            </a:r>
            <a:r>
              <a:rPr lang="en-US" b="0" i="0" dirty="0">
                <a:solidFill>
                  <a:srgbClr val="ECECEC"/>
                </a:solidFill>
                <a:effectLst/>
                <a:highlight>
                  <a:srgbClr val="212121"/>
                </a:highlight>
                <a:latin typeface="Söhne"/>
              </a:rPr>
              <a:t>: All punctuation marks are removed from the text using regular expressions.</a:t>
            </a:r>
          </a:p>
          <a:p>
            <a:pPr algn="l">
              <a:buFont typeface="+mj-lt"/>
              <a:buAutoNum type="arabicPeriod"/>
            </a:pPr>
            <a:r>
              <a:rPr lang="en-US" b="1" i="0" dirty="0">
                <a:solidFill>
                  <a:srgbClr val="ECECEC"/>
                </a:solidFill>
                <a:effectLst/>
                <a:highlight>
                  <a:srgbClr val="212121"/>
                </a:highlight>
                <a:latin typeface="Söhne"/>
              </a:rPr>
              <a:t>Remove Newline Characters</a:t>
            </a:r>
            <a:r>
              <a:rPr lang="en-US" b="0" i="0" dirty="0">
                <a:solidFill>
                  <a:srgbClr val="ECECEC"/>
                </a:solidFill>
                <a:effectLst/>
                <a:highlight>
                  <a:srgbClr val="212121"/>
                </a:highlight>
                <a:latin typeface="Söhne"/>
              </a:rPr>
              <a:t>: Any newline characters, such as \n, are removed from the text.</a:t>
            </a:r>
          </a:p>
          <a:p>
            <a:pPr algn="l">
              <a:buFont typeface="+mj-lt"/>
              <a:buAutoNum type="arabicPeriod"/>
            </a:pPr>
            <a:r>
              <a:rPr lang="en-US" b="1" i="0" dirty="0">
                <a:solidFill>
                  <a:srgbClr val="ECECEC"/>
                </a:solidFill>
                <a:effectLst/>
                <a:highlight>
                  <a:srgbClr val="212121"/>
                </a:highlight>
                <a:latin typeface="Söhne"/>
              </a:rPr>
              <a:t>Remove Alphanumeric Characters with Digits</a:t>
            </a:r>
            <a:r>
              <a:rPr lang="en-US" b="0" i="0" dirty="0">
                <a:solidFill>
                  <a:srgbClr val="ECECEC"/>
                </a:solidFill>
                <a:effectLst/>
                <a:highlight>
                  <a:srgbClr val="212121"/>
                </a:highlight>
                <a:latin typeface="Söhne"/>
              </a:rPr>
              <a:t>: Alphanumeric characters containing digits are removed from the text.</a:t>
            </a:r>
          </a:p>
          <a:p>
            <a:pPr algn="l">
              <a:buFont typeface="+mj-lt"/>
              <a:buAutoNum type="arabicPeriod"/>
            </a:pPr>
            <a:r>
              <a:rPr lang="en-US" b="1" i="0" dirty="0">
                <a:solidFill>
                  <a:srgbClr val="ECECEC"/>
                </a:solidFill>
                <a:effectLst/>
                <a:highlight>
                  <a:srgbClr val="212121"/>
                </a:highlight>
                <a:latin typeface="Söhne"/>
              </a:rPr>
              <a:t>Apply Stemming</a:t>
            </a:r>
            <a:r>
              <a:rPr lang="en-US" b="0" i="0" dirty="0">
                <a:solidFill>
                  <a:srgbClr val="ECECEC"/>
                </a:solidFill>
                <a:effectLst/>
                <a:highlight>
                  <a:srgbClr val="212121"/>
                </a:highlight>
                <a:latin typeface="Söhne"/>
              </a:rPr>
              <a:t>: Porter Stemmer is used to reduce words to their root form, which helps in consolidating variations of words into their base form. This reduces the vocabulary size and helps in improving the performance of models by reducing sparsity.</a:t>
            </a:r>
          </a:p>
          <a:p>
            <a:endParaRPr lang="en-US" dirty="0"/>
          </a:p>
          <a:p>
            <a:r>
              <a:rPr lang="en-US" dirty="0"/>
              <a:t>Library Implementation</a:t>
            </a:r>
          </a:p>
          <a:p>
            <a:endParaRPr lang="en-US" dirty="0"/>
          </a:p>
          <a:p>
            <a:pPr algn="l">
              <a:buFont typeface="Arial" panose="020B0604020202020204" pitchFamily="34" charset="0"/>
              <a:buChar char="•"/>
            </a:pPr>
            <a:r>
              <a:rPr lang="en-US" dirty="0"/>
              <a:t>Analysis and Evaluation:</a:t>
            </a:r>
            <a:br>
              <a:rPr lang="en-US" dirty="0"/>
            </a:br>
            <a:r>
              <a:rPr lang="en-US" b="1" i="0" dirty="0">
                <a:solidFill>
                  <a:srgbClr val="ECECEC"/>
                </a:solidFill>
                <a:effectLst/>
                <a:highlight>
                  <a:srgbClr val="212121"/>
                </a:highlight>
                <a:latin typeface="Söhne"/>
              </a:rPr>
              <a:t>Accuracy</a:t>
            </a:r>
            <a:r>
              <a:rPr lang="en-US" b="0" i="0" dirty="0">
                <a:solidFill>
                  <a:srgbClr val="ECECEC"/>
                </a:solidFill>
                <a:effectLst/>
                <a:highlight>
                  <a:srgbClr val="212121"/>
                </a:highlight>
                <a:latin typeface="Söhne"/>
              </a:rPr>
              <a:t>: Measures the proportion of correctly predicted instances out of the total instances. It's a general measure of model performance.</a:t>
            </a:r>
          </a:p>
          <a:p>
            <a:pPr algn="l">
              <a:buFont typeface="Arial" panose="020B0604020202020204" pitchFamily="34" charset="0"/>
              <a:buChar char="•"/>
            </a:pPr>
            <a:r>
              <a:rPr lang="en-US" b="1" i="0" dirty="0">
                <a:solidFill>
                  <a:srgbClr val="ECECEC"/>
                </a:solidFill>
                <a:effectLst/>
                <a:highlight>
                  <a:srgbClr val="212121"/>
                </a:highlight>
                <a:latin typeface="Söhne"/>
              </a:rPr>
              <a:t>Weighted Average</a:t>
            </a:r>
            <a:r>
              <a:rPr lang="en-US" b="0" i="0" dirty="0">
                <a:solidFill>
                  <a:srgbClr val="ECECEC"/>
                </a:solidFill>
                <a:effectLst/>
                <a:highlight>
                  <a:srgbClr val="212121"/>
                </a:highlight>
                <a:latin typeface="Söhne"/>
              </a:rPr>
              <a:t>: Calculates the average of precision, recall, F1-score, and support, weighted by the number of instances for each class. It accounts for class imbalances.</a:t>
            </a:r>
          </a:p>
          <a:p>
            <a:pPr algn="l">
              <a:buFont typeface="Arial" panose="020B0604020202020204" pitchFamily="34" charset="0"/>
              <a:buChar char="•"/>
            </a:pPr>
            <a:r>
              <a:rPr lang="en-US" b="1" i="0" dirty="0">
                <a:solidFill>
                  <a:srgbClr val="ECECEC"/>
                </a:solidFill>
                <a:effectLst/>
                <a:highlight>
                  <a:srgbClr val="212121"/>
                </a:highlight>
                <a:latin typeface="Söhne"/>
              </a:rPr>
              <a:t>Macro Average</a:t>
            </a:r>
            <a:r>
              <a:rPr lang="en-US" b="0" i="0" dirty="0">
                <a:solidFill>
                  <a:srgbClr val="ECECEC"/>
                </a:solidFill>
                <a:effectLst/>
                <a:highlight>
                  <a:srgbClr val="212121"/>
                </a:highlight>
                <a:latin typeface="Söhne"/>
              </a:rPr>
              <a:t>: Computes the unweighted average of precision, recall, F1-score, and support across all classes. Each class contributes equally to the average, regardless of its size.</a:t>
            </a:r>
          </a:p>
          <a:p>
            <a:pPr algn="l">
              <a:buFont typeface="Arial" panose="020B0604020202020204" pitchFamily="34" charset="0"/>
              <a:buChar char="•"/>
            </a:pPr>
            <a:r>
              <a:rPr lang="en-US" b="1" i="0" dirty="0">
                <a:solidFill>
                  <a:srgbClr val="ECECEC"/>
                </a:solidFill>
                <a:effectLst/>
                <a:highlight>
                  <a:srgbClr val="212121"/>
                </a:highlight>
                <a:latin typeface="Söhne"/>
              </a:rPr>
              <a:t>Precision</a:t>
            </a:r>
            <a:r>
              <a:rPr lang="en-US" b="0" i="0" dirty="0">
                <a:solidFill>
                  <a:srgbClr val="ECECEC"/>
                </a:solidFill>
                <a:effectLst/>
                <a:highlight>
                  <a:srgbClr val="212121"/>
                </a:highlight>
                <a:latin typeface="Söhne"/>
              </a:rPr>
              <a:t>: Measures the proportion of true positive predictions out of all positive predictions made by the model.</a:t>
            </a:r>
          </a:p>
          <a:p>
            <a:pPr algn="l">
              <a:buFont typeface="Arial" panose="020B0604020202020204" pitchFamily="34" charset="0"/>
              <a:buChar char="•"/>
            </a:pPr>
            <a:r>
              <a:rPr lang="en-US" b="1" i="0" dirty="0">
                <a:solidFill>
                  <a:srgbClr val="ECECEC"/>
                </a:solidFill>
                <a:effectLst/>
                <a:highlight>
                  <a:srgbClr val="212121"/>
                </a:highlight>
                <a:latin typeface="Söhne"/>
              </a:rPr>
              <a:t>Recall</a:t>
            </a:r>
            <a:r>
              <a:rPr lang="en-US" b="0" i="0" dirty="0">
                <a:solidFill>
                  <a:srgbClr val="ECECEC"/>
                </a:solidFill>
                <a:effectLst/>
                <a:highlight>
                  <a:srgbClr val="212121"/>
                </a:highlight>
                <a:latin typeface="Söhne"/>
              </a:rPr>
              <a:t>: Measures the proportion of true positive predictions out of all actual positive instances in the dataset.</a:t>
            </a:r>
          </a:p>
          <a:p>
            <a:pPr algn="l">
              <a:buFont typeface="Arial" panose="020B0604020202020204" pitchFamily="34" charset="0"/>
              <a:buChar char="•"/>
            </a:pPr>
            <a:r>
              <a:rPr lang="en-US" b="1" i="0" dirty="0">
                <a:solidFill>
                  <a:srgbClr val="ECECEC"/>
                </a:solidFill>
                <a:effectLst/>
                <a:highlight>
                  <a:srgbClr val="212121"/>
                </a:highlight>
                <a:latin typeface="Söhne"/>
              </a:rPr>
              <a:t>F1-score</a:t>
            </a:r>
            <a:r>
              <a:rPr lang="en-US" b="0" i="0" dirty="0">
                <a:solidFill>
                  <a:srgbClr val="ECECEC"/>
                </a:solidFill>
                <a:effectLst/>
                <a:highlight>
                  <a:srgbClr val="212121"/>
                </a:highlight>
                <a:latin typeface="Söhne"/>
              </a:rPr>
              <a:t>: Harmonic mean of precision and recall. It balances between precision and recall, providing a single score that considers both.</a:t>
            </a:r>
          </a:p>
          <a:p>
            <a:pPr algn="l">
              <a:buFont typeface="Arial" panose="020B0604020202020204" pitchFamily="34" charset="0"/>
              <a:buChar char="•"/>
            </a:pPr>
            <a:r>
              <a:rPr lang="en-US" b="1" i="0" dirty="0">
                <a:solidFill>
                  <a:srgbClr val="ECECEC"/>
                </a:solidFill>
                <a:effectLst/>
                <a:highlight>
                  <a:srgbClr val="212121"/>
                </a:highlight>
                <a:latin typeface="Söhne"/>
              </a:rPr>
              <a:t>Support</a:t>
            </a:r>
            <a:r>
              <a:rPr lang="en-US" b="0" i="0" dirty="0">
                <a:solidFill>
                  <a:srgbClr val="ECECEC"/>
                </a:solidFill>
                <a:effectLst/>
                <a:highlight>
                  <a:srgbClr val="212121"/>
                </a:highlight>
                <a:latin typeface="Söhne"/>
              </a:rPr>
              <a:t>: The number of actual occurrences of each class in the dataset. It helps in understanding the distribution of classes and can influence the interpretation of other metrics.</a:t>
            </a:r>
          </a:p>
          <a:p>
            <a:br>
              <a:rPr lang="en-US" dirty="0"/>
            </a:br>
            <a:r>
              <a:rPr lang="en-US" dirty="0"/>
              <a:t>Plotting Model Accuracy &amp; Loss:</a:t>
            </a:r>
          </a:p>
          <a:p>
            <a:endParaRPr lang="en-US" dirty="0"/>
          </a:p>
          <a:p>
            <a:r>
              <a:rPr lang="en-US" dirty="0"/>
              <a:t>- Visualize training and validation accuracy for LSTM, GRU, Custom LSTM, and Custom GRU models. </a:t>
            </a:r>
          </a:p>
          <a:p>
            <a:r>
              <a:rPr lang="en-US" dirty="0"/>
              <a:t>- Assess learning performance and detect overfitting/underfitting. </a:t>
            </a:r>
          </a:p>
          <a:p>
            <a:r>
              <a:rPr lang="en-US" dirty="0"/>
              <a:t>- Similarly, plot training and validation loss to monitor error between actual and predicted values. </a:t>
            </a:r>
          </a:p>
          <a:p>
            <a:r>
              <a:rPr lang="en-US" dirty="0"/>
              <a:t>- Lower loss values indicate better performance. </a:t>
            </a:r>
          </a:p>
          <a:p>
            <a:pPr algn="l"/>
            <a:r>
              <a:rPr lang="en-US" dirty="0"/>
              <a:t>- Compare accuracies and losses across models to guide model selection and optimization.</a:t>
            </a:r>
            <a:br>
              <a:rPr lang="en-US" dirty="0"/>
            </a:br>
            <a:br>
              <a:rPr lang="en-US" dirty="0"/>
            </a:br>
            <a:r>
              <a:rPr lang="en-US" b="0" i="0" dirty="0">
                <a:solidFill>
                  <a:srgbClr val="D5D5D5"/>
                </a:solidFill>
                <a:effectLst/>
                <a:highlight>
                  <a:srgbClr val="383838"/>
                </a:highlight>
                <a:latin typeface="Roboto" panose="02000000000000000000" pitchFamily="2" charset="0"/>
              </a:rPr>
              <a:t>Box plot of model performance: The box plot of model performance compares the accuracy scores of five different models: Dense Model, LSTM Model, GRU Model, Custom LSTM Model, and Custom GRU Model.</a:t>
            </a:r>
          </a:p>
          <a:p>
            <a:endParaRPr lang="en-US" dirty="0"/>
          </a:p>
          <a:p>
            <a:pPr algn="l"/>
            <a:r>
              <a:rPr lang="en-US" b="0" i="0" dirty="0">
                <a:solidFill>
                  <a:srgbClr val="D5D5D5"/>
                </a:solidFill>
                <a:effectLst/>
                <a:highlight>
                  <a:srgbClr val="383838"/>
                </a:highlight>
                <a:latin typeface="Roboto" panose="02000000000000000000" pitchFamily="2" charset="0"/>
              </a:rPr>
              <a:t>Feature Distribution Plots: Since feature distribution plots depend on the specific features you're interested in, you need to specify which features you want to visualize.</a:t>
            </a:r>
          </a:p>
          <a:p>
            <a:endParaRPr lang="en-US" dirty="0"/>
          </a:p>
          <a:p>
            <a:pPr algn="l"/>
            <a:r>
              <a:rPr lang="en-US" b="0" i="0" dirty="0">
                <a:solidFill>
                  <a:srgbClr val="D5D5D5"/>
                </a:solidFill>
                <a:effectLst/>
                <a:highlight>
                  <a:srgbClr val="383838"/>
                </a:highlight>
                <a:latin typeface="Roboto" panose="02000000000000000000" pitchFamily="2" charset="0"/>
              </a:rPr>
              <a:t>Model performance metrics bar plot: The provided code snippet creates a bar plot to visualize the accuracy scores of different models. This visualization aids in comparing the performance of the models based on their accuracy.</a:t>
            </a:r>
          </a:p>
          <a:p>
            <a:endParaRPr lang="en-US" dirty="0"/>
          </a:p>
          <a:p>
            <a:pPr algn="l"/>
            <a:r>
              <a:rPr lang="en-US" b="0" i="0" dirty="0">
                <a:solidFill>
                  <a:srgbClr val="D5D5D5"/>
                </a:solidFill>
                <a:effectLst/>
                <a:highlight>
                  <a:srgbClr val="383838"/>
                </a:highlight>
                <a:latin typeface="Roboto" panose="02000000000000000000" pitchFamily="2" charset="0"/>
              </a:rPr>
              <a:t>Confusion Matrix: The confusion matrix provides a tabular representation of the true and predicted classifications by a machine learning model.</a:t>
            </a:r>
          </a:p>
        </p:txBody>
      </p:sp>
      <p:sp>
        <p:nvSpPr>
          <p:cNvPr id="4" name="Slide Number Placeholder 3"/>
          <p:cNvSpPr>
            <a:spLocks noGrp="1"/>
          </p:cNvSpPr>
          <p:nvPr>
            <p:ph type="sldNum" sz="quarter" idx="5"/>
          </p:nvPr>
        </p:nvSpPr>
        <p:spPr/>
        <p:txBody>
          <a:bodyPr/>
          <a:lstStyle/>
          <a:p>
            <a:fld id="{07F7A3B3-A397-40A3-B11C-E0616EFB4809}" type="slidenum">
              <a:rPr lang="en-US" smtClean="0"/>
              <a:t>16</a:t>
            </a:fld>
            <a:endParaRPr lang="en-US"/>
          </a:p>
        </p:txBody>
      </p:sp>
    </p:spTree>
    <p:extLst>
      <p:ext uri="{BB962C8B-B14F-4D97-AF65-F5344CB8AC3E}">
        <p14:creationId xmlns:p14="http://schemas.microsoft.com/office/powerpoint/2010/main" val="1098938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F7A3B3-A397-40A3-B11C-E0616EFB4809}" type="slidenum">
              <a:rPr lang="en-US" smtClean="0"/>
              <a:t>17</a:t>
            </a:fld>
            <a:endParaRPr lang="en-US"/>
          </a:p>
        </p:txBody>
      </p:sp>
    </p:spTree>
    <p:extLst>
      <p:ext uri="{BB962C8B-B14F-4D97-AF65-F5344CB8AC3E}">
        <p14:creationId xmlns:p14="http://schemas.microsoft.com/office/powerpoint/2010/main" val="4164875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OSINT Involvement in Sentiment Analysis</a:t>
            </a: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Data Collection</a:t>
            </a:r>
            <a:r>
              <a:rPr lang="en-US" b="0" i="0" dirty="0">
                <a:solidFill>
                  <a:srgbClr val="ECECEC"/>
                </a:solidFill>
                <a:effectLst/>
                <a:highlight>
                  <a:srgbClr val="212121"/>
                </a:highlight>
                <a:latin typeface="Söhne"/>
              </a:rPr>
              <a:t>: OSINT gathers info from social media, news, and reviews.</a:t>
            </a:r>
          </a:p>
          <a:p>
            <a:pPr algn="l"/>
            <a:r>
              <a:rPr lang="en-US" b="1" i="0" dirty="0">
                <a:solidFill>
                  <a:srgbClr val="ECECEC"/>
                </a:solidFill>
                <a:effectLst/>
                <a:highlight>
                  <a:srgbClr val="212121"/>
                </a:highlight>
                <a:latin typeface="Söhne"/>
              </a:rPr>
              <a:t>Data Processing</a:t>
            </a:r>
            <a:r>
              <a:rPr lang="en-US" b="0" i="0" dirty="0">
                <a:solidFill>
                  <a:srgbClr val="ECECEC"/>
                </a:solidFill>
                <a:effectLst/>
                <a:highlight>
                  <a:srgbClr val="212121"/>
                </a:highlight>
                <a:latin typeface="Söhne"/>
              </a:rPr>
              <a:t>: OSINT tools use NLP to analyze big data sets.</a:t>
            </a:r>
          </a:p>
          <a:p>
            <a:pPr algn="l"/>
            <a:r>
              <a:rPr lang="en-US" b="1" i="0" dirty="0">
                <a:solidFill>
                  <a:srgbClr val="ECECEC"/>
                </a:solidFill>
                <a:effectLst/>
                <a:highlight>
                  <a:srgbClr val="212121"/>
                </a:highlight>
                <a:latin typeface="Söhne"/>
              </a:rPr>
              <a:t>Sentiment Analysis</a:t>
            </a:r>
            <a:r>
              <a:rPr lang="en-US" b="0" i="0" dirty="0">
                <a:solidFill>
                  <a:srgbClr val="ECECEC"/>
                </a:solidFill>
                <a:effectLst/>
                <a:highlight>
                  <a:srgbClr val="212121"/>
                </a:highlight>
                <a:latin typeface="Söhne"/>
              </a:rPr>
              <a:t>: OSINT spots feelings (positive, negative, neutral) for insights.</a:t>
            </a:r>
          </a:p>
          <a:p>
            <a:pPr algn="l"/>
            <a:r>
              <a:rPr lang="en-US" b="1" i="0" dirty="0">
                <a:solidFill>
                  <a:srgbClr val="ECECEC"/>
                </a:solidFill>
                <a:effectLst/>
                <a:highlight>
                  <a:srgbClr val="212121"/>
                </a:highlight>
                <a:latin typeface="Söhne"/>
              </a:rPr>
              <a:t>Issue Detection</a:t>
            </a:r>
            <a:r>
              <a:rPr lang="en-US" b="0" i="0" dirty="0">
                <a:solidFill>
                  <a:srgbClr val="ECECEC"/>
                </a:solidFill>
                <a:effectLst/>
                <a:highlight>
                  <a:srgbClr val="212121"/>
                </a:highlight>
                <a:latin typeface="Söhne"/>
              </a:rPr>
              <a:t>: OSINT finds reputation risks by tracking sentiment.</a:t>
            </a:r>
          </a:p>
        </p:txBody>
      </p:sp>
      <p:sp>
        <p:nvSpPr>
          <p:cNvPr id="4" name="Slide Number Placeholder 3"/>
          <p:cNvSpPr>
            <a:spLocks noGrp="1"/>
          </p:cNvSpPr>
          <p:nvPr>
            <p:ph type="sldNum" sz="quarter" idx="5"/>
          </p:nvPr>
        </p:nvSpPr>
        <p:spPr/>
        <p:txBody>
          <a:bodyPr/>
          <a:lstStyle/>
          <a:p>
            <a:fld id="{07F7A3B3-A397-40A3-B11C-E0616EFB4809}" type="slidenum">
              <a:rPr lang="en-US" smtClean="0"/>
              <a:t>4</a:t>
            </a:fld>
            <a:endParaRPr lang="en-US"/>
          </a:p>
        </p:txBody>
      </p:sp>
    </p:spTree>
    <p:extLst>
      <p:ext uri="{BB962C8B-B14F-4D97-AF65-F5344CB8AC3E}">
        <p14:creationId xmlns:p14="http://schemas.microsoft.com/office/powerpoint/2010/main" val="1264673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LSTM and GRU Algorithms</a:t>
            </a:r>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LSTM</a:t>
            </a:r>
            <a:r>
              <a:rPr lang="en-US" b="0" i="0" dirty="0">
                <a:solidFill>
                  <a:srgbClr val="ECECEC"/>
                </a:solidFill>
                <a:effectLst/>
                <a:highlight>
                  <a:srgbClr val="212121"/>
                </a:highlight>
                <a:latin typeface="Söhne"/>
              </a:rPr>
              <a:t>: This is a type of neural network used for predicting sequences. It's good at remembering things for a long time.</a:t>
            </a:r>
          </a:p>
          <a:p>
            <a:pPr algn="l">
              <a:buFont typeface="Arial" panose="020B0604020202020204" pitchFamily="34" charset="0"/>
              <a:buChar char="•"/>
            </a:pPr>
            <a:r>
              <a:rPr lang="en-US" b="1" i="0" dirty="0">
                <a:solidFill>
                  <a:srgbClr val="ECECEC"/>
                </a:solidFill>
                <a:effectLst/>
                <a:highlight>
                  <a:srgbClr val="212121"/>
                </a:highlight>
                <a:latin typeface="Söhne"/>
              </a:rPr>
              <a:t>GRU</a:t>
            </a:r>
            <a:r>
              <a:rPr lang="en-US" b="0" i="0" dirty="0">
                <a:solidFill>
                  <a:srgbClr val="ECECEC"/>
                </a:solidFill>
                <a:effectLst/>
                <a:highlight>
                  <a:srgbClr val="212121"/>
                </a:highlight>
                <a:latin typeface="Söhne"/>
              </a:rPr>
              <a:t>: Another type of neural network for sequence prediction. It's simpler and has fewer parts compared to LSTM.</a:t>
            </a:r>
          </a:p>
        </p:txBody>
      </p:sp>
      <p:sp>
        <p:nvSpPr>
          <p:cNvPr id="4" name="Slide Number Placeholder 3"/>
          <p:cNvSpPr>
            <a:spLocks noGrp="1"/>
          </p:cNvSpPr>
          <p:nvPr>
            <p:ph type="sldNum" sz="quarter" idx="5"/>
          </p:nvPr>
        </p:nvSpPr>
        <p:spPr/>
        <p:txBody>
          <a:bodyPr/>
          <a:lstStyle/>
          <a:p>
            <a:fld id="{07F7A3B3-A397-40A3-B11C-E0616EFB4809}" type="slidenum">
              <a:rPr lang="en-US" smtClean="0"/>
              <a:t>5</a:t>
            </a:fld>
            <a:endParaRPr lang="en-US"/>
          </a:p>
        </p:txBody>
      </p:sp>
    </p:spTree>
    <p:extLst>
      <p:ext uri="{BB962C8B-B14F-4D97-AF65-F5344CB8AC3E}">
        <p14:creationId xmlns:p14="http://schemas.microsoft.com/office/powerpoint/2010/main" val="2996353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LSTM Algorithm Steps</a:t>
            </a: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Initialize States</a:t>
            </a:r>
            <a:r>
              <a:rPr lang="en-US" b="0" i="0" dirty="0">
                <a:solidFill>
                  <a:srgbClr val="ECECEC"/>
                </a:solidFill>
                <a:effectLst/>
                <a:highlight>
                  <a:srgbClr val="212121"/>
                </a:highlight>
                <a:latin typeface="Söhne"/>
              </a:rPr>
              <a:t>: Start with initial cell state (</a:t>
            </a:r>
            <a:r>
              <a:rPr lang="en-US" b="0" i="0" dirty="0" err="1">
                <a:solidFill>
                  <a:srgbClr val="ECECEC"/>
                </a:solidFill>
                <a:effectLst/>
                <a:highlight>
                  <a:srgbClr val="212121"/>
                </a:highlight>
                <a:latin typeface="Söhne"/>
              </a:rPr>
              <a:t>ct</a:t>
            </a:r>
            <a:r>
              <a:rPr lang="en-US" b="0" i="0" dirty="0">
                <a:solidFill>
                  <a:srgbClr val="ECECEC"/>
                </a:solidFill>
                <a:effectLst/>
                <a:highlight>
                  <a:srgbClr val="212121"/>
                </a:highlight>
                <a:latin typeface="Söhne"/>
              </a:rPr>
              <a:t>) and hidden state (</a:t>
            </a:r>
            <a:r>
              <a:rPr lang="en-US" b="0" i="0" dirty="0" err="1">
                <a:solidFill>
                  <a:srgbClr val="ECECEC"/>
                </a:solidFill>
                <a:effectLst/>
                <a:highlight>
                  <a:srgbClr val="212121"/>
                </a:highlight>
                <a:latin typeface="Söhne"/>
              </a:rPr>
              <a:t>ht</a:t>
            </a:r>
            <a:r>
              <a:rPr lang="en-US" b="0" i="0" dirty="0">
                <a:solidFill>
                  <a:srgbClr val="ECECEC"/>
                </a:solidFill>
                <a:effectLst/>
                <a:highlight>
                  <a:srgbClr val="212121"/>
                </a:highlight>
                <a:latin typeface="Söhne"/>
              </a:rPr>
              <a:t>).</a:t>
            </a:r>
          </a:p>
          <a:p>
            <a:pPr algn="l">
              <a:buFont typeface="+mj-lt"/>
              <a:buAutoNum type="arabicPeriod"/>
            </a:pPr>
            <a:r>
              <a:rPr lang="en-US" b="1" i="0" dirty="0">
                <a:solidFill>
                  <a:srgbClr val="ECECEC"/>
                </a:solidFill>
                <a:effectLst/>
                <a:highlight>
                  <a:srgbClr val="212121"/>
                </a:highlight>
                <a:latin typeface="Söhne"/>
              </a:rPr>
              <a:t>Update and Forget Gates</a:t>
            </a:r>
            <a:r>
              <a:rPr lang="en-US" b="0" i="0" dirty="0">
                <a:solidFill>
                  <a:srgbClr val="ECECEC"/>
                </a:solidFill>
                <a:effectLst/>
                <a:highlight>
                  <a:srgbClr val="212121"/>
                </a:highlight>
                <a:latin typeface="Söhne"/>
              </a:rPr>
              <a:t>: Decide what to keep or forget from the cell state using update and forget gates.</a:t>
            </a:r>
          </a:p>
          <a:p>
            <a:pPr algn="l">
              <a:buFont typeface="+mj-lt"/>
              <a:buAutoNum type="arabicPeriod"/>
            </a:pPr>
            <a:r>
              <a:rPr lang="en-US" b="1" i="0" dirty="0">
                <a:solidFill>
                  <a:srgbClr val="ECECEC"/>
                </a:solidFill>
                <a:effectLst/>
                <a:highlight>
                  <a:srgbClr val="212121"/>
                </a:highlight>
                <a:latin typeface="Söhne"/>
              </a:rPr>
              <a:t>Input Gate</a:t>
            </a:r>
            <a:r>
              <a:rPr lang="en-US" b="0" i="0" dirty="0">
                <a:solidFill>
                  <a:srgbClr val="ECECEC"/>
                </a:solidFill>
                <a:effectLst/>
                <a:highlight>
                  <a:srgbClr val="212121"/>
                </a:highlight>
                <a:latin typeface="Söhne"/>
              </a:rPr>
              <a:t>: Control how much new information to add to the cell state.</a:t>
            </a:r>
          </a:p>
          <a:p>
            <a:pPr algn="l">
              <a:buFont typeface="+mj-lt"/>
              <a:buAutoNum type="arabicPeriod"/>
            </a:pPr>
            <a:r>
              <a:rPr lang="en-US" b="1" i="0" dirty="0">
                <a:solidFill>
                  <a:srgbClr val="ECECEC"/>
                </a:solidFill>
                <a:effectLst/>
                <a:highlight>
                  <a:srgbClr val="212121"/>
                </a:highlight>
                <a:latin typeface="Söhne"/>
              </a:rPr>
              <a:t>Update Cell State</a:t>
            </a:r>
            <a:r>
              <a:rPr lang="en-US" b="0" i="0" dirty="0">
                <a:solidFill>
                  <a:srgbClr val="ECECEC"/>
                </a:solidFill>
                <a:effectLst/>
                <a:highlight>
                  <a:srgbClr val="212121"/>
                </a:highlight>
                <a:latin typeface="Söhne"/>
              </a:rPr>
              <a:t>: Update the cell state based on the gates' decisions.</a:t>
            </a:r>
          </a:p>
          <a:p>
            <a:pPr algn="l">
              <a:buFont typeface="+mj-lt"/>
              <a:buAutoNum type="arabicPeriod"/>
            </a:pPr>
            <a:r>
              <a:rPr lang="en-US" b="1" i="0" dirty="0">
                <a:solidFill>
                  <a:srgbClr val="ECECEC"/>
                </a:solidFill>
                <a:effectLst/>
                <a:highlight>
                  <a:srgbClr val="212121"/>
                </a:highlight>
                <a:latin typeface="Söhne"/>
              </a:rPr>
              <a:t>Compute Hidden State</a:t>
            </a:r>
            <a:r>
              <a:rPr lang="en-US" b="0" i="0" dirty="0">
                <a:solidFill>
                  <a:srgbClr val="ECECEC"/>
                </a:solidFill>
                <a:effectLst/>
                <a:highlight>
                  <a:srgbClr val="212121"/>
                </a:highlight>
                <a:latin typeface="Söhne"/>
              </a:rPr>
              <a:t>: Calculate the new hidden state based on the updated cell state.</a:t>
            </a:r>
          </a:p>
          <a:p>
            <a:endParaRPr lang="en-US" dirty="0"/>
          </a:p>
          <a:p>
            <a:pPr algn="l"/>
            <a:r>
              <a:rPr lang="en-US" b="1" i="0" dirty="0">
                <a:solidFill>
                  <a:srgbClr val="ECECEC"/>
                </a:solidFill>
                <a:effectLst/>
                <a:highlight>
                  <a:srgbClr val="212121"/>
                </a:highlight>
                <a:latin typeface="Söhne"/>
              </a:rPr>
              <a:t>GRU Algorithm Steps</a:t>
            </a: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Initialize Gates</a:t>
            </a:r>
            <a:r>
              <a:rPr lang="en-US" b="0" i="0" dirty="0">
                <a:solidFill>
                  <a:srgbClr val="ECECEC"/>
                </a:solidFill>
                <a:effectLst/>
                <a:highlight>
                  <a:srgbClr val="212121"/>
                </a:highlight>
                <a:latin typeface="Söhne"/>
              </a:rPr>
              <a:t>: Start by setting up the update gate (</a:t>
            </a:r>
            <a:r>
              <a:rPr lang="en-US" b="0" i="0" dirty="0" err="1">
                <a:solidFill>
                  <a:srgbClr val="ECECEC"/>
                </a:solidFill>
                <a:effectLst/>
                <a:highlight>
                  <a:srgbClr val="212121"/>
                </a:highlight>
                <a:latin typeface="Söhne"/>
              </a:rPr>
              <a:t>zt</a:t>
            </a:r>
            <a:r>
              <a:rPr lang="en-US" b="0" i="0" dirty="0">
                <a:solidFill>
                  <a:srgbClr val="ECECEC"/>
                </a:solidFill>
                <a:effectLst/>
                <a:highlight>
                  <a:srgbClr val="212121"/>
                </a:highlight>
                <a:latin typeface="Söhne"/>
              </a:rPr>
              <a:t>) and the reset gate (rt).</a:t>
            </a:r>
          </a:p>
          <a:p>
            <a:pPr algn="l">
              <a:buFont typeface="+mj-lt"/>
              <a:buAutoNum type="arabicPeriod"/>
            </a:pPr>
            <a:r>
              <a:rPr lang="en-US" b="1" i="0" dirty="0">
                <a:solidFill>
                  <a:srgbClr val="ECECEC"/>
                </a:solidFill>
                <a:effectLst/>
                <a:highlight>
                  <a:srgbClr val="212121"/>
                </a:highlight>
                <a:latin typeface="Söhne"/>
              </a:rPr>
              <a:t>Update Gate (</a:t>
            </a:r>
            <a:r>
              <a:rPr lang="en-US" b="1" i="0" dirty="0" err="1">
                <a:solidFill>
                  <a:srgbClr val="ECECEC"/>
                </a:solidFill>
                <a:effectLst/>
                <a:highlight>
                  <a:srgbClr val="212121"/>
                </a:highlight>
                <a:latin typeface="Söhne"/>
              </a:rPr>
              <a:t>zt</a:t>
            </a:r>
            <a:r>
              <a:rPr lang="en-US" b="1" i="0" dirty="0">
                <a:solidFill>
                  <a:srgbClr val="ECECEC"/>
                </a:solidFill>
                <a:effectLst/>
                <a:highlight>
                  <a:srgbClr val="212121"/>
                </a:highlight>
                <a:latin typeface="Söhne"/>
              </a:rPr>
              <a:t>)</a:t>
            </a:r>
            <a:r>
              <a:rPr lang="en-US" b="0" i="0" dirty="0">
                <a:solidFill>
                  <a:srgbClr val="ECECEC"/>
                </a:solidFill>
                <a:effectLst/>
                <a:highlight>
                  <a:srgbClr val="212121"/>
                </a:highlight>
                <a:latin typeface="Söhne"/>
              </a:rPr>
              <a:t>: Decide how much of the past hidden state to blend with the new candidate hidden state.</a:t>
            </a:r>
          </a:p>
          <a:p>
            <a:pPr algn="l">
              <a:buFont typeface="+mj-lt"/>
              <a:buAutoNum type="arabicPeriod"/>
            </a:pPr>
            <a:r>
              <a:rPr lang="en-US" b="1" i="0" dirty="0">
                <a:solidFill>
                  <a:srgbClr val="ECECEC"/>
                </a:solidFill>
                <a:effectLst/>
                <a:highlight>
                  <a:srgbClr val="212121"/>
                </a:highlight>
                <a:latin typeface="Söhne"/>
              </a:rPr>
              <a:t>Reset Gate (rt)</a:t>
            </a:r>
            <a:r>
              <a:rPr lang="en-US" b="0" i="0" dirty="0">
                <a:solidFill>
                  <a:srgbClr val="ECECEC"/>
                </a:solidFill>
                <a:effectLst/>
                <a:highlight>
                  <a:srgbClr val="212121"/>
                </a:highlight>
                <a:latin typeface="Söhne"/>
              </a:rPr>
              <a:t>: Determine how much of the past hidden state to forget.</a:t>
            </a:r>
          </a:p>
          <a:p>
            <a:pPr algn="l">
              <a:buFont typeface="+mj-lt"/>
              <a:buAutoNum type="arabicPeriod"/>
            </a:pPr>
            <a:r>
              <a:rPr lang="en-US" b="1" i="0" dirty="0">
                <a:solidFill>
                  <a:srgbClr val="ECECEC"/>
                </a:solidFill>
                <a:effectLst/>
                <a:highlight>
                  <a:srgbClr val="212121"/>
                </a:highlight>
                <a:latin typeface="Söhne"/>
              </a:rPr>
              <a:t>Compute Candidate Hidden State</a:t>
            </a:r>
            <a:r>
              <a:rPr lang="en-US" b="0" i="0" dirty="0">
                <a:solidFill>
                  <a:srgbClr val="ECECEC"/>
                </a:solidFill>
                <a:effectLst/>
                <a:highlight>
                  <a:srgbClr val="212121"/>
                </a:highlight>
                <a:latin typeface="Söhne"/>
              </a:rPr>
              <a:t>: Calculate the new candidate hidden state.</a:t>
            </a:r>
          </a:p>
          <a:p>
            <a:pPr algn="l">
              <a:buFont typeface="+mj-lt"/>
              <a:buAutoNum type="arabicPeriod"/>
            </a:pPr>
            <a:r>
              <a:rPr lang="en-US" b="1" i="0" dirty="0">
                <a:solidFill>
                  <a:srgbClr val="ECECEC"/>
                </a:solidFill>
                <a:effectLst/>
                <a:highlight>
                  <a:srgbClr val="212121"/>
                </a:highlight>
                <a:latin typeface="Söhne"/>
              </a:rPr>
              <a:t>Update Hidden State</a:t>
            </a:r>
            <a:r>
              <a:rPr lang="en-US" b="0" i="0" dirty="0">
                <a:solidFill>
                  <a:srgbClr val="ECECEC"/>
                </a:solidFill>
                <a:effectLst/>
                <a:highlight>
                  <a:srgbClr val="212121"/>
                </a:highlight>
                <a:latin typeface="Söhne"/>
              </a:rPr>
              <a:t>: Use the update gate and the candidate hidden state to update the current hidden state.</a:t>
            </a:r>
          </a:p>
          <a:p>
            <a:endParaRPr lang="en-US" dirty="0"/>
          </a:p>
        </p:txBody>
      </p:sp>
      <p:sp>
        <p:nvSpPr>
          <p:cNvPr id="4" name="Slide Number Placeholder 3"/>
          <p:cNvSpPr>
            <a:spLocks noGrp="1"/>
          </p:cNvSpPr>
          <p:nvPr>
            <p:ph type="sldNum" sz="quarter" idx="5"/>
          </p:nvPr>
        </p:nvSpPr>
        <p:spPr/>
        <p:txBody>
          <a:bodyPr/>
          <a:lstStyle/>
          <a:p>
            <a:fld id="{07F7A3B3-A397-40A3-B11C-E0616EFB4809}" type="slidenum">
              <a:rPr lang="en-US" smtClean="0"/>
              <a:t>6</a:t>
            </a:fld>
            <a:endParaRPr lang="en-US"/>
          </a:p>
        </p:txBody>
      </p:sp>
    </p:spTree>
    <p:extLst>
      <p:ext uri="{BB962C8B-B14F-4D97-AF65-F5344CB8AC3E}">
        <p14:creationId xmlns:p14="http://schemas.microsoft.com/office/powerpoint/2010/main" val="1809511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CECEC"/>
                </a:solidFill>
                <a:effectLst/>
                <a:highlight>
                  <a:srgbClr val="212121"/>
                </a:highlight>
                <a:latin typeface="Söhne"/>
              </a:rPr>
              <a:t>Input</a:t>
            </a:r>
            <a:r>
              <a:rPr lang="en-US" b="0" i="0" dirty="0">
                <a:solidFill>
                  <a:srgbClr val="ECECEC"/>
                </a:solidFill>
                <a:effectLst/>
                <a:highlight>
                  <a:srgbClr val="212121"/>
                </a:highlight>
                <a:latin typeface="Söhne"/>
              </a:rPr>
              <a:t>: Words or entities are fed into the embedding layer.</a:t>
            </a:r>
          </a:p>
          <a:p>
            <a:pPr algn="l">
              <a:buFont typeface="Arial" panose="020B0604020202020204" pitchFamily="34" charset="0"/>
              <a:buChar char="•"/>
            </a:pPr>
            <a:r>
              <a:rPr lang="en-US" b="1" i="0" dirty="0">
                <a:solidFill>
                  <a:srgbClr val="ECECEC"/>
                </a:solidFill>
                <a:effectLst/>
                <a:highlight>
                  <a:srgbClr val="212121"/>
                </a:highlight>
                <a:latin typeface="Söhne"/>
              </a:rPr>
              <a:t>Embedding Matrix</a:t>
            </a:r>
            <a:r>
              <a:rPr lang="en-US" b="0" i="0" dirty="0">
                <a:solidFill>
                  <a:srgbClr val="ECECEC"/>
                </a:solidFill>
                <a:effectLst/>
                <a:highlight>
                  <a:srgbClr val="212121"/>
                </a:highlight>
                <a:latin typeface="Söhne"/>
              </a:rPr>
              <a:t>: The layer stores a table where each word has a unique number, and each number corresponds to a set of numbers representing the word's meaning.</a:t>
            </a:r>
          </a:p>
          <a:p>
            <a:pPr algn="l">
              <a:buFont typeface="Arial" panose="020B0604020202020204" pitchFamily="34" charset="0"/>
              <a:buChar char="•"/>
            </a:pPr>
            <a:r>
              <a:rPr lang="en-US" b="1" i="0" dirty="0">
                <a:solidFill>
                  <a:srgbClr val="ECECEC"/>
                </a:solidFill>
                <a:effectLst/>
                <a:highlight>
                  <a:srgbClr val="212121"/>
                </a:highlight>
                <a:latin typeface="Söhne"/>
              </a:rPr>
              <a:t>Lookup Operation</a:t>
            </a:r>
            <a:r>
              <a:rPr lang="en-US" b="0" i="0" dirty="0">
                <a:solidFill>
                  <a:srgbClr val="ECECEC"/>
                </a:solidFill>
                <a:effectLst/>
                <a:highlight>
                  <a:srgbClr val="212121"/>
                </a:highlight>
                <a:latin typeface="Söhne"/>
              </a:rPr>
              <a:t>: When a word is inputted, the layer quickly finds its corresponding set of numbers in the table.</a:t>
            </a:r>
          </a:p>
          <a:p>
            <a:pPr algn="l">
              <a:buFont typeface="Arial" panose="020B0604020202020204" pitchFamily="34" charset="0"/>
              <a:buChar char="•"/>
            </a:pPr>
            <a:r>
              <a:rPr lang="en-US" b="1" i="0" dirty="0">
                <a:solidFill>
                  <a:srgbClr val="ECECEC"/>
                </a:solidFill>
                <a:effectLst/>
                <a:highlight>
                  <a:srgbClr val="212121"/>
                </a:highlight>
                <a:latin typeface="Söhne"/>
              </a:rPr>
              <a:t>Output</a:t>
            </a:r>
            <a:r>
              <a:rPr lang="en-US" b="0" i="0" dirty="0">
                <a:solidFill>
                  <a:srgbClr val="ECECEC"/>
                </a:solidFill>
                <a:effectLst/>
                <a:highlight>
                  <a:srgbClr val="212121"/>
                </a:highlight>
                <a:latin typeface="Söhne"/>
              </a:rPr>
              <a:t>: The layer returns the set of numbers, which represent the word's meaning and context in a more compact form.</a:t>
            </a:r>
          </a:p>
        </p:txBody>
      </p:sp>
      <p:sp>
        <p:nvSpPr>
          <p:cNvPr id="4" name="Slide Number Placeholder 3"/>
          <p:cNvSpPr>
            <a:spLocks noGrp="1"/>
          </p:cNvSpPr>
          <p:nvPr>
            <p:ph type="sldNum" sz="quarter" idx="5"/>
          </p:nvPr>
        </p:nvSpPr>
        <p:spPr/>
        <p:txBody>
          <a:bodyPr/>
          <a:lstStyle/>
          <a:p>
            <a:fld id="{07F7A3B3-A397-40A3-B11C-E0616EFB4809}" type="slidenum">
              <a:rPr lang="en-US" smtClean="0"/>
              <a:t>7</a:t>
            </a:fld>
            <a:endParaRPr lang="en-US"/>
          </a:p>
        </p:txBody>
      </p:sp>
    </p:spTree>
    <p:extLst>
      <p:ext uri="{BB962C8B-B14F-4D97-AF65-F5344CB8AC3E}">
        <p14:creationId xmlns:p14="http://schemas.microsoft.com/office/powerpoint/2010/main" val="278375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1. **Forget Gate ($</a:t>
            </a:r>
            <a:r>
              <a:rPr lang="en-US" b="1" i="0" dirty="0" err="1">
                <a:solidFill>
                  <a:srgbClr val="ECECEC"/>
                </a:solidFill>
                <a:effectLst/>
                <a:highlight>
                  <a:srgbClr val="212121"/>
                </a:highlight>
                <a:latin typeface="Söhne"/>
              </a:rPr>
              <a:t>f_t</a:t>
            </a:r>
            <a:r>
              <a:rPr lang="en-US" b="1" i="0" dirty="0">
                <a:solidFill>
                  <a:srgbClr val="ECECEC"/>
                </a:solidFill>
                <a:effectLst/>
                <a:highlight>
                  <a:srgbClr val="212121"/>
                </a:highlight>
                <a:latin typeface="Söhne"/>
              </a:rPr>
              <a:t>$)**:</a:t>
            </a:r>
          </a:p>
          <a:p>
            <a:pPr algn="l"/>
            <a:r>
              <a:rPr lang="en-US" b="1" i="0" dirty="0">
                <a:solidFill>
                  <a:srgbClr val="ECECEC"/>
                </a:solidFill>
                <a:effectLst/>
                <a:highlight>
                  <a:srgbClr val="212121"/>
                </a:highlight>
                <a:latin typeface="Söhne"/>
              </a:rPr>
              <a:t>   - This gate helps the model decide what information from the previous cell state to forget or remember.</a:t>
            </a:r>
          </a:p>
          <a:p>
            <a:pPr algn="l"/>
            <a:r>
              <a:rPr lang="en-US" b="1" i="0" dirty="0">
                <a:solidFill>
                  <a:srgbClr val="ECECEC"/>
                </a:solidFill>
                <a:effectLst/>
                <a:highlight>
                  <a:srgbClr val="212121"/>
                </a:highlight>
                <a:latin typeface="Söhne"/>
              </a:rPr>
              <a:t>   - Imagine you're deciding what memories are important to keep from the past. The forget gate helps in determining which memories are no longer relevant and can be forgotten.</a:t>
            </a:r>
          </a:p>
          <a:p>
            <a:pPr algn="l"/>
            <a:endParaRPr lang="en-US" b="1"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2. **Update Cell State ($</a:t>
            </a:r>
            <a:r>
              <a:rPr lang="en-US" b="1" i="0" dirty="0" err="1">
                <a:solidFill>
                  <a:srgbClr val="ECECEC"/>
                </a:solidFill>
                <a:effectLst/>
                <a:highlight>
                  <a:srgbClr val="212121"/>
                </a:highlight>
                <a:latin typeface="Söhne"/>
              </a:rPr>
              <a:t>c_t</a:t>
            </a:r>
            <a:r>
              <a:rPr lang="en-US" b="1" i="0" dirty="0">
                <a:solidFill>
                  <a:srgbClr val="ECECEC"/>
                </a:solidFill>
                <a:effectLst/>
                <a:highlight>
                  <a:srgbClr val="212121"/>
                </a:highlight>
                <a:latin typeface="Söhne"/>
              </a:rPr>
              <a:t>$)**:</a:t>
            </a:r>
          </a:p>
          <a:p>
            <a:pPr algn="l"/>
            <a:r>
              <a:rPr lang="en-US" b="1" i="0" dirty="0">
                <a:solidFill>
                  <a:srgbClr val="ECECEC"/>
                </a:solidFill>
                <a:effectLst/>
                <a:highlight>
                  <a:srgbClr val="212121"/>
                </a:highlight>
                <a:latin typeface="Söhne"/>
              </a:rPr>
              <a:t>   - Here, the model updates the cell state based on the decisions made by the forget gate, input gate, and the candidate cell state.</a:t>
            </a:r>
          </a:p>
          <a:p>
            <a:pPr algn="l"/>
            <a:r>
              <a:rPr lang="en-US" b="1" i="0" dirty="0">
                <a:solidFill>
                  <a:srgbClr val="ECECEC"/>
                </a:solidFill>
                <a:effectLst/>
                <a:highlight>
                  <a:srgbClr val="212121"/>
                </a:highlight>
                <a:latin typeface="Söhne"/>
              </a:rPr>
              <a:t>   - It's like revising the rough draft of the cell state, taking into account what to forget from the past and what new information to add from the current input.</a:t>
            </a:r>
          </a:p>
          <a:p>
            <a:pPr algn="l"/>
            <a:endParaRPr lang="en-US" b="1"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3. **Input Gate ($</a:t>
            </a:r>
            <a:r>
              <a:rPr lang="en-US" b="1" i="0" dirty="0" err="1">
                <a:solidFill>
                  <a:srgbClr val="ECECEC"/>
                </a:solidFill>
                <a:effectLst/>
                <a:highlight>
                  <a:srgbClr val="212121"/>
                </a:highlight>
                <a:latin typeface="Söhne"/>
              </a:rPr>
              <a:t>i_t</a:t>
            </a:r>
            <a:r>
              <a:rPr lang="en-US" b="1" i="0" dirty="0">
                <a:solidFill>
                  <a:srgbClr val="ECECEC"/>
                </a:solidFill>
                <a:effectLst/>
                <a:highlight>
                  <a:srgbClr val="212121"/>
                </a:highlight>
                <a:latin typeface="Söhne"/>
              </a:rPr>
              <a:t>$)**:</a:t>
            </a:r>
          </a:p>
          <a:p>
            <a:pPr algn="l"/>
            <a:r>
              <a:rPr lang="en-US" b="1" i="0" dirty="0">
                <a:solidFill>
                  <a:srgbClr val="ECECEC"/>
                </a:solidFill>
                <a:effectLst/>
                <a:highlight>
                  <a:srgbClr val="212121"/>
                </a:highlight>
                <a:latin typeface="Söhne"/>
              </a:rPr>
              <a:t>   - This gate helps the model decide how much new information should be added to the cell state.</a:t>
            </a:r>
          </a:p>
          <a:p>
            <a:pPr algn="l"/>
            <a:r>
              <a:rPr lang="en-US" b="1" i="0" dirty="0">
                <a:solidFill>
                  <a:srgbClr val="ECECEC"/>
                </a:solidFill>
                <a:effectLst/>
                <a:highlight>
                  <a:srgbClr val="212121"/>
                </a:highlight>
                <a:latin typeface="Söhne"/>
              </a:rPr>
              <a:t>   - It determines what new information is important to remember from the current input and should be added to the cell state.</a:t>
            </a:r>
          </a:p>
        </p:txBody>
      </p:sp>
      <p:sp>
        <p:nvSpPr>
          <p:cNvPr id="4" name="Slide Number Placeholder 3"/>
          <p:cNvSpPr>
            <a:spLocks noGrp="1"/>
          </p:cNvSpPr>
          <p:nvPr>
            <p:ph type="sldNum" sz="quarter" idx="5"/>
          </p:nvPr>
        </p:nvSpPr>
        <p:spPr/>
        <p:txBody>
          <a:bodyPr/>
          <a:lstStyle/>
          <a:p>
            <a:fld id="{07F7A3B3-A397-40A3-B11C-E0616EFB4809}" type="slidenum">
              <a:rPr lang="en-US" smtClean="0"/>
              <a:t>8</a:t>
            </a:fld>
            <a:endParaRPr lang="en-US"/>
          </a:p>
        </p:txBody>
      </p:sp>
    </p:spTree>
    <p:extLst>
      <p:ext uri="{BB962C8B-B14F-4D97-AF65-F5344CB8AC3E}">
        <p14:creationId xmlns:p14="http://schemas.microsoft.com/office/powerpoint/2010/main" val="145525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4. **Candidate Cell State ($\tilde{c}_t$)**:</a:t>
            </a:r>
          </a:p>
          <a:p>
            <a:pPr algn="l"/>
            <a:r>
              <a:rPr lang="en-US" b="1" i="0" dirty="0">
                <a:solidFill>
                  <a:srgbClr val="ECECEC"/>
                </a:solidFill>
                <a:effectLst/>
                <a:highlight>
                  <a:srgbClr val="212121"/>
                </a:highlight>
                <a:latin typeface="Söhne"/>
              </a:rPr>
              <a:t>   - This represents the new information that could be added to the cell state.</a:t>
            </a:r>
          </a:p>
          <a:p>
            <a:pPr algn="l"/>
            <a:r>
              <a:rPr lang="en-US" b="1" i="0" dirty="0">
                <a:solidFill>
                  <a:srgbClr val="ECECEC"/>
                </a:solidFill>
                <a:effectLst/>
                <a:highlight>
                  <a:srgbClr val="212121"/>
                </a:highlight>
                <a:latin typeface="Söhne"/>
              </a:rPr>
              <a:t>   - It's like a rough draft of the new cell state, based on the current input and previous cell state.</a:t>
            </a:r>
          </a:p>
          <a:p>
            <a:pPr algn="l"/>
            <a:endParaRPr lang="en-US" b="1"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Output Gate ($</a:t>
            </a:r>
            <a:r>
              <a:rPr lang="en-US" b="1" i="0" dirty="0" err="1">
                <a:solidFill>
                  <a:srgbClr val="ECECEC"/>
                </a:solidFill>
                <a:effectLst/>
                <a:highlight>
                  <a:srgbClr val="212121"/>
                </a:highlight>
                <a:latin typeface="Söhne"/>
              </a:rPr>
              <a:t>o_t</a:t>
            </a:r>
            <a:r>
              <a:rPr lang="en-US" b="1" i="0" dirty="0">
                <a:solidFill>
                  <a:srgbClr val="ECECEC"/>
                </a:solidFill>
                <a:effectLst/>
                <a:highlight>
                  <a:srgbClr val="212121"/>
                </a:highlight>
                <a:latin typeface="Söhne"/>
              </a:rPr>
              <a:t>$)</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This gate decides how much of the updated cell state should be exposed as the hidden state.</a:t>
            </a:r>
          </a:p>
          <a:p>
            <a:pPr marL="742950" lvl="1" indent="-285750" algn="l">
              <a:buFont typeface="+mj-lt"/>
              <a:buAutoNum type="arabicPeriod"/>
            </a:pPr>
            <a:r>
              <a:rPr lang="en-US" b="0" i="0" dirty="0">
                <a:solidFill>
                  <a:srgbClr val="ECECEC"/>
                </a:solidFill>
                <a:effectLst/>
                <a:highlight>
                  <a:srgbClr val="212121"/>
                </a:highlight>
                <a:latin typeface="Söhne"/>
              </a:rPr>
              <a:t>It determines what information is relevant to pass on to the output or next hidden state.</a:t>
            </a:r>
          </a:p>
          <a:p>
            <a:pPr algn="l">
              <a:buFont typeface="+mj-lt"/>
              <a:buAutoNum type="arabicPeriod"/>
            </a:pPr>
            <a:r>
              <a:rPr lang="en-US" b="1" i="0" dirty="0">
                <a:solidFill>
                  <a:srgbClr val="ECECEC"/>
                </a:solidFill>
                <a:effectLst/>
                <a:highlight>
                  <a:srgbClr val="212121"/>
                </a:highlight>
                <a:latin typeface="Söhne"/>
              </a:rPr>
              <a:t>Hidden State ($</a:t>
            </a:r>
            <a:r>
              <a:rPr lang="en-US" b="1" i="0" dirty="0" err="1">
                <a:solidFill>
                  <a:srgbClr val="ECECEC"/>
                </a:solidFill>
                <a:effectLst/>
                <a:highlight>
                  <a:srgbClr val="212121"/>
                </a:highlight>
                <a:latin typeface="Söhne"/>
              </a:rPr>
              <a:t>h_t</a:t>
            </a:r>
            <a:r>
              <a:rPr lang="en-US" b="1" i="0" dirty="0">
                <a:solidFill>
                  <a:srgbClr val="ECECEC"/>
                </a:solidFill>
                <a:effectLst/>
                <a:highlight>
                  <a:srgbClr val="212121"/>
                </a:highlight>
                <a:latin typeface="Söhne"/>
              </a:rPr>
              <a:t>$)</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The new hidden state is calculated based on the updated cell state and the output gate.</a:t>
            </a:r>
          </a:p>
          <a:p>
            <a:pPr marL="742950" lvl="1" indent="-285750" algn="l">
              <a:buFont typeface="+mj-lt"/>
              <a:buAutoNum type="arabicPeriod"/>
            </a:pPr>
            <a:r>
              <a:rPr lang="en-US" b="0" i="0" dirty="0">
                <a:solidFill>
                  <a:srgbClr val="ECECEC"/>
                </a:solidFill>
                <a:effectLst/>
                <a:highlight>
                  <a:srgbClr val="212121"/>
                </a:highlight>
                <a:latin typeface="Söhne"/>
              </a:rPr>
              <a:t>It represents the information that will be passed on to the next time step or used for the final prediction.</a:t>
            </a:r>
          </a:p>
          <a:p>
            <a:pPr algn="l"/>
            <a:endParaRPr lang="en-US" b="1" i="0" dirty="0">
              <a:solidFill>
                <a:srgbClr val="ECECEC"/>
              </a:solidFill>
              <a:effectLst/>
              <a:highlight>
                <a:srgbClr val="212121"/>
              </a:highlight>
              <a:latin typeface="Söhne"/>
            </a:endParaRPr>
          </a:p>
        </p:txBody>
      </p:sp>
      <p:sp>
        <p:nvSpPr>
          <p:cNvPr id="4" name="Slide Number Placeholder 3"/>
          <p:cNvSpPr>
            <a:spLocks noGrp="1"/>
          </p:cNvSpPr>
          <p:nvPr>
            <p:ph type="sldNum" sz="quarter" idx="5"/>
          </p:nvPr>
        </p:nvSpPr>
        <p:spPr/>
        <p:txBody>
          <a:bodyPr/>
          <a:lstStyle/>
          <a:p>
            <a:fld id="{07F7A3B3-A397-40A3-B11C-E0616EFB4809}" type="slidenum">
              <a:rPr lang="en-US" smtClean="0"/>
              <a:t>9</a:t>
            </a:fld>
            <a:endParaRPr lang="en-US"/>
          </a:p>
        </p:txBody>
      </p:sp>
    </p:spTree>
    <p:extLst>
      <p:ext uri="{BB962C8B-B14F-4D97-AF65-F5344CB8AC3E}">
        <p14:creationId xmlns:p14="http://schemas.microsoft.com/office/powerpoint/2010/main" val="3964589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Sure, let's simplify the equations for the Gated Recurrent Unit (GRU) algorithm:</a:t>
            </a:r>
          </a:p>
          <a:p>
            <a:pPr algn="l"/>
            <a:endParaRPr lang="en-US" b="1"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1. **Update Gate ($</a:t>
            </a:r>
            <a:r>
              <a:rPr lang="en-US" b="1" i="0" dirty="0" err="1">
                <a:solidFill>
                  <a:srgbClr val="ECECEC"/>
                </a:solidFill>
                <a:effectLst/>
                <a:highlight>
                  <a:srgbClr val="212121"/>
                </a:highlight>
                <a:latin typeface="Söhne"/>
              </a:rPr>
              <a:t>z_t</a:t>
            </a:r>
            <a:r>
              <a:rPr lang="en-US" b="1" i="0" dirty="0">
                <a:solidFill>
                  <a:srgbClr val="ECECEC"/>
                </a:solidFill>
                <a:effectLst/>
                <a:highlight>
                  <a:srgbClr val="212121"/>
                </a:highlight>
                <a:latin typeface="Söhne"/>
              </a:rPr>
              <a:t>$)**:</a:t>
            </a:r>
          </a:p>
          <a:p>
            <a:pPr algn="l"/>
            <a:r>
              <a:rPr lang="en-US" b="1" i="0" dirty="0">
                <a:solidFill>
                  <a:srgbClr val="ECECEC"/>
                </a:solidFill>
                <a:effectLst/>
                <a:highlight>
                  <a:srgbClr val="212121"/>
                </a:highlight>
                <a:latin typeface="Söhne"/>
              </a:rPr>
              <a:t>   - This gate decides how much of the previous hidden state should be mixed with the new candidate hidden state.</a:t>
            </a:r>
          </a:p>
          <a:p>
            <a:pPr algn="l"/>
            <a:r>
              <a:rPr lang="en-US" b="1" i="0" dirty="0">
                <a:solidFill>
                  <a:srgbClr val="ECECEC"/>
                </a:solidFill>
                <a:effectLst/>
                <a:highlight>
                  <a:srgbClr val="212121"/>
                </a:highlight>
                <a:latin typeface="Söhne"/>
              </a:rPr>
              <a:t>   - Think of it as deciding how much of the old memory to keep compared to the new memory. If the gate is close to 1, it keeps most of the old memory; if it's close to 0, it mostly relies on the new memory.</a:t>
            </a:r>
          </a:p>
          <a:p>
            <a:pPr algn="l"/>
            <a:endParaRPr lang="en-US" b="1"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2. **Reset Gate ($</a:t>
            </a:r>
            <a:r>
              <a:rPr lang="en-US" b="1" i="0" dirty="0" err="1">
                <a:solidFill>
                  <a:srgbClr val="ECECEC"/>
                </a:solidFill>
                <a:effectLst/>
                <a:highlight>
                  <a:srgbClr val="212121"/>
                </a:highlight>
                <a:latin typeface="Söhne"/>
              </a:rPr>
              <a:t>r_t</a:t>
            </a:r>
            <a:r>
              <a:rPr lang="en-US" b="1" i="0" dirty="0">
                <a:solidFill>
                  <a:srgbClr val="ECECEC"/>
                </a:solidFill>
                <a:effectLst/>
                <a:highlight>
                  <a:srgbClr val="212121"/>
                </a:highlight>
                <a:latin typeface="Söhne"/>
              </a:rPr>
              <a:t>$)**:</a:t>
            </a:r>
          </a:p>
          <a:p>
            <a:pPr algn="l"/>
            <a:r>
              <a:rPr lang="en-US" b="1" i="0" dirty="0">
                <a:solidFill>
                  <a:srgbClr val="ECECEC"/>
                </a:solidFill>
                <a:effectLst/>
                <a:highlight>
                  <a:srgbClr val="212121"/>
                </a:highlight>
                <a:latin typeface="Söhne"/>
              </a:rPr>
              <a:t>   - The reset gate determines how much of the previous hidden state should be forgotten.</a:t>
            </a:r>
          </a:p>
          <a:p>
            <a:pPr algn="l"/>
            <a:r>
              <a:rPr lang="en-US" b="1" i="0" dirty="0">
                <a:solidFill>
                  <a:srgbClr val="ECECEC"/>
                </a:solidFill>
                <a:effectLst/>
                <a:highlight>
                  <a:srgbClr val="212121"/>
                </a:highlight>
                <a:latin typeface="Söhne"/>
              </a:rPr>
              <a:t>   - It helps in deciding which parts of the old memory are still relevant. If the gate is close to 1, it keeps most of the old memory; if it's close to 0, it forgets most of it.</a:t>
            </a:r>
          </a:p>
        </p:txBody>
      </p:sp>
      <p:sp>
        <p:nvSpPr>
          <p:cNvPr id="4" name="Slide Number Placeholder 3"/>
          <p:cNvSpPr>
            <a:spLocks noGrp="1"/>
          </p:cNvSpPr>
          <p:nvPr>
            <p:ph type="sldNum" sz="quarter" idx="5"/>
          </p:nvPr>
        </p:nvSpPr>
        <p:spPr/>
        <p:txBody>
          <a:bodyPr/>
          <a:lstStyle/>
          <a:p>
            <a:fld id="{07F7A3B3-A397-40A3-B11C-E0616EFB4809}" type="slidenum">
              <a:rPr lang="en-US" smtClean="0"/>
              <a:t>10</a:t>
            </a:fld>
            <a:endParaRPr lang="en-US"/>
          </a:p>
        </p:txBody>
      </p:sp>
    </p:spTree>
    <p:extLst>
      <p:ext uri="{BB962C8B-B14F-4D97-AF65-F5344CB8AC3E}">
        <p14:creationId xmlns:p14="http://schemas.microsoft.com/office/powerpoint/2010/main" val="805899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3. **Candidate Hidden State ($\tilde{h}_t$)**:</a:t>
            </a:r>
          </a:p>
          <a:p>
            <a:pPr algn="l"/>
            <a:r>
              <a:rPr lang="en-US" b="1" i="0" dirty="0">
                <a:solidFill>
                  <a:srgbClr val="ECECEC"/>
                </a:solidFill>
                <a:effectLst/>
                <a:highlight>
                  <a:srgbClr val="212121"/>
                </a:highlight>
                <a:latin typeface="Söhne"/>
              </a:rPr>
              <a:t>   - This is like a new suggestion for the hidden state based on the current input and previous hidden state, considering the reset gate.</a:t>
            </a:r>
          </a:p>
          <a:p>
            <a:pPr algn="l"/>
            <a:r>
              <a:rPr lang="en-US" b="1" i="0" dirty="0">
                <a:solidFill>
                  <a:srgbClr val="ECECEC"/>
                </a:solidFill>
                <a:effectLst/>
                <a:highlight>
                  <a:srgbClr val="212121"/>
                </a:highlight>
                <a:latin typeface="Söhne"/>
              </a:rPr>
              <a:t>   - It's a fresh idea of what the new hidden state could be, taking into account the current input and what parts of the old memory are still relevant.</a:t>
            </a:r>
          </a:p>
          <a:p>
            <a:pPr algn="l"/>
            <a:endParaRPr lang="en-US" b="1"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4. **Hidden State Update ($</a:t>
            </a:r>
            <a:r>
              <a:rPr lang="en-US" b="1" i="0" dirty="0" err="1">
                <a:solidFill>
                  <a:srgbClr val="ECECEC"/>
                </a:solidFill>
                <a:effectLst/>
                <a:highlight>
                  <a:srgbClr val="212121"/>
                </a:highlight>
                <a:latin typeface="Söhne"/>
              </a:rPr>
              <a:t>h_t</a:t>
            </a:r>
            <a:r>
              <a:rPr lang="en-US" b="1" i="0" dirty="0">
                <a:solidFill>
                  <a:srgbClr val="ECECEC"/>
                </a:solidFill>
                <a:effectLst/>
                <a:highlight>
                  <a:srgbClr val="212121"/>
                </a:highlight>
                <a:latin typeface="Söhne"/>
              </a:rPr>
              <a:t>$)**:</a:t>
            </a:r>
          </a:p>
          <a:p>
            <a:pPr algn="l"/>
            <a:r>
              <a:rPr lang="en-US" b="1" i="0" dirty="0">
                <a:solidFill>
                  <a:srgbClr val="ECECEC"/>
                </a:solidFill>
                <a:effectLst/>
                <a:highlight>
                  <a:srgbClr val="212121"/>
                </a:highlight>
                <a:latin typeface="Söhne"/>
              </a:rPr>
              <a:t>   - Here, we blend the previous hidden state with the candidate hidden state, using the update gate to control the blending.</a:t>
            </a:r>
          </a:p>
          <a:p>
            <a:pPr algn="l"/>
            <a:r>
              <a:rPr lang="en-US" b="1" i="0" dirty="0">
                <a:solidFill>
                  <a:srgbClr val="ECECEC"/>
                </a:solidFill>
                <a:effectLst/>
                <a:highlight>
                  <a:srgbClr val="212121"/>
                </a:highlight>
                <a:latin typeface="Söhne"/>
              </a:rPr>
              <a:t>   - It's like mixing the old memory with the new suggestion, where the update gate decides how much of each to use. If the gate is close to 1, it mostly keeps the old memory; if it's close to 0, it mostly adopts the new suggestion.</a:t>
            </a:r>
          </a:p>
        </p:txBody>
      </p:sp>
      <p:sp>
        <p:nvSpPr>
          <p:cNvPr id="4" name="Slide Number Placeholder 3"/>
          <p:cNvSpPr>
            <a:spLocks noGrp="1"/>
          </p:cNvSpPr>
          <p:nvPr>
            <p:ph type="sldNum" sz="quarter" idx="5"/>
          </p:nvPr>
        </p:nvSpPr>
        <p:spPr/>
        <p:txBody>
          <a:bodyPr/>
          <a:lstStyle/>
          <a:p>
            <a:fld id="{07F7A3B3-A397-40A3-B11C-E0616EFB4809}" type="slidenum">
              <a:rPr lang="en-US" smtClean="0"/>
              <a:t>11</a:t>
            </a:fld>
            <a:endParaRPr lang="en-US"/>
          </a:p>
        </p:txBody>
      </p:sp>
    </p:spTree>
    <p:extLst>
      <p:ext uri="{BB962C8B-B14F-4D97-AF65-F5344CB8AC3E}">
        <p14:creationId xmlns:p14="http://schemas.microsoft.com/office/powerpoint/2010/main" val="1520839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gif"/><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993080"/>
            <a:ext cx="759893" cy="795513"/>
          </a:xfrm>
          <a:custGeom>
            <a:avLst/>
            <a:gdLst/>
            <a:ahLst/>
            <a:cxnLst/>
            <a:rect l="l" t="t" r="r" b="b"/>
            <a:pathLst>
              <a:path w="759893" h="795513">
                <a:moveTo>
                  <a:pt x="0" y="0"/>
                </a:moveTo>
                <a:lnTo>
                  <a:pt x="759893" y="0"/>
                </a:lnTo>
                <a:lnTo>
                  <a:pt x="759893" y="795513"/>
                </a:lnTo>
                <a:lnTo>
                  <a:pt x="0" y="795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305148" y="6967206"/>
            <a:ext cx="4632618" cy="4114800"/>
          </a:xfrm>
          <a:custGeom>
            <a:avLst/>
            <a:gdLst/>
            <a:ahLst/>
            <a:cxnLst/>
            <a:rect l="l" t="t" r="r" b="b"/>
            <a:pathLst>
              <a:path w="4632618" h="4114800">
                <a:moveTo>
                  <a:pt x="0" y="0"/>
                </a:moveTo>
                <a:lnTo>
                  <a:pt x="4632618" y="0"/>
                </a:lnTo>
                <a:lnTo>
                  <a:pt x="46326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5621457" y="7620457"/>
            <a:ext cx="2666543" cy="2666543"/>
            <a:chOff x="0" y="0"/>
            <a:chExt cx="3555391" cy="3555391"/>
          </a:xfrm>
        </p:grpSpPr>
        <p:sp>
          <p:nvSpPr>
            <p:cNvPr id="5" name="Freeform 5"/>
            <p:cNvSpPr/>
            <p:nvPr/>
          </p:nvSpPr>
          <p:spPr>
            <a:xfrm>
              <a:off x="0" y="0"/>
              <a:ext cx="3555365" cy="3555365"/>
            </a:xfrm>
            <a:custGeom>
              <a:avLst/>
              <a:gdLst/>
              <a:ahLst/>
              <a:cxnLst/>
              <a:rect l="l" t="t" r="r" b="b"/>
              <a:pathLst>
                <a:path w="3555365" h="3555365">
                  <a:moveTo>
                    <a:pt x="0" y="0"/>
                  </a:moveTo>
                  <a:lnTo>
                    <a:pt x="3555365" y="0"/>
                  </a:lnTo>
                  <a:lnTo>
                    <a:pt x="3555365" y="3555365"/>
                  </a:lnTo>
                  <a:lnTo>
                    <a:pt x="0" y="3555365"/>
                  </a:lnTo>
                  <a:lnTo>
                    <a:pt x="0" y="0"/>
                  </a:lnTo>
                  <a:close/>
                </a:path>
              </a:pathLst>
            </a:custGeom>
            <a:blipFill>
              <a:blip r:embed="rId6"/>
              <a:stretch>
                <a:fillRect/>
              </a:stretch>
            </a:blipFill>
          </p:spPr>
          <p:txBody>
            <a:bodyPr/>
            <a:lstStyle/>
            <a:p>
              <a:endParaRPr lang="en-US"/>
            </a:p>
          </p:txBody>
        </p:sp>
      </p:grpSp>
      <p:sp>
        <p:nvSpPr>
          <p:cNvPr id="6" name="Freeform 6"/>
          <p:cNvSpPr/>
          <p:nvPr/>
        </p:nvSpPr>
        <p:spPr>
          <a:xfrm>
            <a:off x="8874674"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6544577" y="-268807"/>
            <a:ext cx="2648435" cy="4114800"/>
          </a:xfrm>
          <a:custGeom>
            <a:avLst/>
            <a:gdLst/>
            <a:ahLst/>
            <a:cxnLst/>
            <a:rect l="l" t="t" r="r" b="b"/>
            <a:pathLst>
              <a:path w="2648435" h="4114800">
                <a:moveTo>
                  <a:pt x="0" y="0"/>
                </a:moveTo>
                <a:lnTo>
                  <a:pt x="2648435" y="0"/>
                </a:lnTo>
                <a:lnTo>
                  <a:pt x="264843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8" name="Picture 8"/>
          <p:cNvPicPr>
            <a:picLocks noChangeAspect="1"/>
          </p:cNvPicPr>
          <p:nvPr/>
        </p:nvPicPr>
        <p:blipFill>
          <a:blip r:embed="rId11"/>
          <a:srcRect/>
          <a:stretch>
            <a:fillRect/>
          </a:stretch>
        </p:blipFill>
        <p:spPr>
          <a:xfrm rot="-10800000">
            <a:off x="313977" y="1529955"/>
            <a:ext cx="16230600" cy="5437251"/>
          </a:xfrm>
          <a:prstGeom prst="rect">
            <a:avLst/>
          </a:prstGeom>
        </p:spPr>
      </p:pic>
      <p:sp>
        <p:nvSpPr>
          <p:cNvPr id="9" name="TextBox 9"/>
          <p:cNvSpPr txBox="1"/>
          <p:nvPr/>
        </p:nvSpPr>
        <p:spPr>
          <a:xfrm>
            <a:off x="740688" y="3525085"/>
            <a:ext cx="10191386" cy="2319948"/>
          </a:xfrm>
          <a:prstGeom prst="rect">
            <a:avLst/>
          </a:prstGeom>
        </p:spPr>
        <p:txBody>
          <a:bodyPr lIns="0" tIns="0" rIns="0" bIns="0" rtlCol="0" anchor="t">
            <a:spAutoFit/>
          </a:bodyPr>
          <a:lstStyle/>
          <a:p>
            <a:pPr algn="l">
              <a:lnSpc>
                <a:spcPts val="6113"/>
              </a:lnSpc>
            </a:pPr>
            <a:r>
              <a:rPr lang="en-US" sz="5094" spc="-157">
                <a:solidFill>
                  <a:srgbClr val="000000"/>
                </a:solidFill>
                <a:latin typeface="Public Sans Bold"/>
              </a:rPr>
              <a:t>Sentiment Analysis on Reddit Comments and Posts for OSINT Purposes</a:t>
            </a:r>
          </a:p>
        </p:txBody>
      </p:sp>
      <p:sp>
        <p:nvSpPr>
          <p:cNvPr id="10" name="TextBox 10"/>
          <p:cNvSpPr txBox="1"/>
          <p:nvPr/>
        </p:nvSpPr>
        <p:spPr>
          <a:xfrm>
            <a:off x="1909272" y="1153376"/>
            <a:ext cx="8583903" cy="396367"/>
          </a:xfrm>
          <a:prstGeom prst="rect">
            <a:avLst/>
          </a:prstGeom>
        </p:spPr>
        <p:txBody>
          <a:bodyPr lIns="0" tIns="0" rIns="0" bIns="0" rtlCol="0" anchor="t">
            <a:spAutoFit/>
          </a:bodyPr>
          <a:lstStyle/>
          <a:p>
            <a:pPr algn="l">
              <a:lnSpc>
                <a:spcPts val="3358"/>
              </a:lnSpc>
            </a:pPr>
            <a:r>
              <a:rPr lang="en-US" sz="2400" spc="237">
                <a:solidFill>
                  <a:srgbClr val="000000"/>
                </a:solidFill>
                <a:latin typeface="Libre Baskerville"/>
              </a:rPr>
              <a:t>Concordia, M.E., CIISE</a:t>
            </a:r>
          </a:p>
        </p:txBody>
      </p:sp>
      <p:sp>
        <p:nvSpPr>
          <p:cNvPr id="11" name="TextBox 11"/>
          <p:cNvSpPr txBox="1"/>
          <p:nvPr/>
        </p:nvSpPr>
        <p:spPr>
          <a:xfrm>
            <a:off x="1028700" y="8790939"/>
            <a:ext cx="7096694" cy="353035"/>
          </a:xfrm>
          <a:prstGeom prst="rect">
            <a:avLst/>
          </a:prstGeom>
        </p:spPr>
        <p:txBody>
          <a:bodyPr lIns="0" tIns="0" rIns="0" bIns="0" rtlCol="0" anchor="t">
            <a:spAutoFit/>
          </a:bodyPr>
          <a:lstStyle/>
          <a:p>
            <a:pPr algn="l">
              <a:lnSpc>
                <a:spcPts val="3038"/>
              </a:lnSpc>
            </a:pPr>
            <a:r>
              <a:rPr lang="en-US" sz="1599" spc="-49">
                <a:solidFill>
                  <a:srgbClr val="000000"/>
                </a:solidFill>
                <a:latin typeface="Public Sans"/>
              </a:rPr>
              <a:t>April 12, 2024</a:t>
            </a:r>
          </a:p>
        </p:txBody>
      </p:sp>
      <p:sp>
        <p:nvSpPr>
          <p:cNvPr id="12" name="TextBox 10">
            <a:extLst>
              <a:ext uri="{FF2B5EF4-FFF2-40B4-BE49-F238E27FC236}">
                <a16:creationId xmlns:a16="http://schemas.microsoft.com/office/drawing/2014/main" id="{5E10F532-5534-C9AC-67B4-DE63933F900F}"/>
              </a:ext>
            </a:extLst>
          </p:cNvPr>
          <p:cNvSpPr txBox="1"/>
          <p:nvPr/>
        </p:nvSpPr>
        <p:spPr>
          <a:xfrm>
            <a:off x="740688" y="8408859"/>
            <a:ext cx="5755207" cy="407419"/>
          </a:xfrm>
          <a:prstGeom prst="rect">
            <a:avLst/>
          </a:prstGeom>
        </p:spPr>
        <p:txBody>
          <a:bodyPr wrap="square" lIns="0" tIns="0" rIns="0" bIns="0" rtlCol="0" anchor="t">
            <a:spAutoFit/>
          </a:bodyPr>
          <a:lstStyle/>
          <a:p>
            <a:pPr algn="l">
              <a:lnSpc>
                <a:spcPts val="3358"/>
              </a:lnSpc>
            </a:pPr>
            <a:r>
              <a:rPr lang="en-US" sz="2400" b="1" spc="237" dirty="0">
                <a:solidFill>
                  <a:srgbClr val="000000"/>
                </a:solidFill>
                <a:latin typeface="Libre Baskerville"/>
              </a:rPr>
              <a:t>Rahul Ravi Hulli - 40234542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1009650"/>
            <a:ext cx="16230600" cy="940835"/>
          </a:xfrm>
          <a:prstGeom prst="rect">
            <a:avLst/>
          </a:prstGeom>
        </p:spPr>
        <p:txBody>
          <a:bodyPr lIns="0" tIns="0" rIns="0" bIns="0" rtlCol="0" anchor="t">
            <a:spAutoFit/>
          </a:bodyPr>
          <a:lstStyle/>
          <a:p>
            <a:pPr algn="l">
              <a:lnSpc>
                <a:spcPts val="7761"/>
              </a:lnSpc>
            </a:pPr>
            <a:r>
              <a:rPr lang="en-US" sz="6468" spc="-199" dirty="0">
                <a:solidFill>
                  <a:srgbClr val="000000"/>
                </a:solidFill>
                <a:latin typeface="Public Sans Bold"/>
              </a:rPr>
              <a:t>GRU Algorithm Equations</a:t>
            </a:r>
          </a:p>
        </p:txBody>
      </p:sp>
      <p:sp>
        <p:nvSpPr>
          <p:cNvPr id="10" name="TextBox 9">
            <a:extLst>
              <a:ext uri="{FF2B5EF4-FFF2-40B4-BE49-F238E27FC236}">
                <a16:creationId xmlns:a16="http://schemas.microsoft.com/office/drawing/2014/main" id="{E0901989-19F3-29A8-631F-276A3AEBE79D}"/>
              </a:ext>
            </a:extLst>
          </p:cNvPr>
          <p:cNvSpPr txBox="1"/>
          <p:nvPr/>
        </p:nvSpPr>
        <p:spPr>
          <a:xfrm>
            <a:off x="1028700" y="2095500"/>
            <a:ext cx="8812669" cy="1138773"/>
          </a:xfrm>
          <a:prstGeom prst="rect">
            <a:avLst/>
          </a:prstGeom>
          <a:noFill/>
        </p:spPr>
        <p:txBody>
          <a:bodyPr wrap="none" rtlCol="0">
            <a:spAutoFit/>
          </a:bodyPr>
          <a:lstStyle/>
          <a:p>
            <a:r>
              <a:rPr lang="en-US" sz="4400" dirty="0"/>
              <a:t>Initialize Gates</a:t>
            </a:r>
          </a:p>
          <a:p>
            <a:r>
              <a:rPr lang="en-US" sz="2400" dirty="0"/>
              <a:t>Start by initializing the update gate ($</a:t>
            </a:r>
            <a:r>
              <a:rPr lang="en-US" sz="2400" dirty="0" err="1"/>
              <a:t>z_t</a:t>
            </a:r>
            <a:r>
              <a:rPr lang="en-US" sz="2400" dirty="0"/>
              <a:t>$) and the reset gate ($</a:t>
            </a:r>
            <a:r>
              <a:rPr lang="en-US" sz="2400" dirty="0" err="1"/>
              <a:t>r_t</a:t>
            </a:r>
            <a:r>
              <a:rPr lang="en-US" sz="2400" dirty="0"/>
              <a:t>$).</a:t>
            </a:r>
          </a:p>
        </p:txBody>
      </p:sp>
      <p:sp>
        <p:nvSpPr>
          <p:cNvPr id="16" name="TextBox 15">
            <a:extLst>
              <a:ext uri="{FF2B5EF4-FFF2-40B4-BE49-F238E27FC236}">
                <a16:creationId xmlns:a16="http://schemas.microsoft.com/office/drawing/2014/main" id="{8B2F6E97-E405-90E3-93D5-3225B0AB6FDB}"/>
              </a:ext>
            </a:extLst>
          </p:cNvPr>
          <p:cNvSpPr txBox="1"/>
          <p:nvPr/>
        </p:nvSpPr>
        <p:spPr>
          <a:xfrm>
            <a:off x="1028700" y="6106590"/>
            <a:ext cx="4522135" cy="769441"/>
          </a:xfrm>
          <a:prstGeom prst="rect">
            <a:avLst/>
          </a:prstGeom>
          <a:noFill/>
        </p:spPr>
        <p:txBody>
          <a:bodyPr wrap="none" rtlCol="0">
            <a:spAutoFit/>
          </a:bodyPr>
          <a:lstStyle/>
          <a:p>
            <a:r>
              <a:rPr lang="en-US" sz="4400" dirty="0"/>
              <a:t>Reset Gate ($</a:t>
            </a:r>
            <a:r>
              <a:rPr lang="en-US" sz="4400" dirty="0" err="1"/>
              <a:t>r_t</a:t>
            </a:r>
            <a:r>
              <a:rPr lang="en-US" sz="4400" dirty="0"/>
              <a:t>$)</a:t>
            </a:r>
          </a:p>
        </p:txBody>
      </p:sp>
      <p:sp>
        <p:nvSpPr>
          <p:cNvPr id="2" name="TextBox 1">
            <a:extLst>
              <a:ext uri="{FF2B5EF4-FFF2-40B4-BE49-F238E27FC236}">
                <a16:creationId xmlns:a16="http://schemas.microsoft.com/office/drawing/2014/main" id="{CA531862-2293-4D62-1C55-2CBAA8FC7F9B}"/>
              </a:ext>
            </a:extLst>
          </p:cNvPr>
          <p:cNvSpPr txBox="1"/>
          <p:nvPr/>
        </p:nvSpPr>
        <p:spPr>
          <a:xfrm>
            <a:off x="1028699" y="3379288"/>
            <a:ext cx="4967770" cy="769441"/>
          </a:xfrm>
          <a:prstGeom prst="rect">
            <a:avLst/>
          </a:prstGeom>
          <a:noFill/>
        </p:spPr>
        <p:txBody>
          <a:bodyPr wrap="none" rtlCol="0">
            <a:spAutoFit/>
          </a:bodyPr>
          <a:lstStyle/>
          <a:p>
            <a:r>
              <a:rPr lang="en-US" sz="4400" dirty="0"/>
              <a:t>Update Gate ($</a:t>
            </a:r>
            <a:r>
              <a:rPr lang="en-US" sz="4400" dirty="0" err="1"/>
              <a:t>z_t</a:t>
            </a:r>
            <a:r>
              <a:rPr lang="en-US" sz="4400" dirty="0"/>
              <a:t>$)</a:t>
            </a:r>
          </a:p>
        </p:txBody>
      </p:sp>
      <p:pic>
        <p:nvPicPr>
          <p:cNvPr id="4" name="Picture 3">
            <a:extLst>
              <a:ext uri="{FF2B5EF4-FFF2-40B4-BE49-F238E27FC236}">
                <a16:creationId xmlns:a16="http://schemas.microsoft.com/office/drawing/2014/main" id="{B2B4CCF2-7BFD-79BD-FC64-597468F4092F}"/>
              </a:ext>
            </a:extLst>
          </p:cNvPr>
          <p:cNvPicPr>
            <a:picLocks noChangeAspect="1"/>
          </p:cNvPicPr>
          <p:nvPr/>
        </p:nvPicPr>
        <p:blipFill>
          <a:blip r:embed="rId3"/>
          <a:stretch>
            <a:fillRect/>
          </a:stretch>
        </p:blipFill>
        <p:spPr>
          <a:xfrm>
            <a:off x="1070687" y="4201085"/>
            <a:ext cx="13283857" cy="1725177"/>
          </a:xfrm>
          <a:prstGeom prst="rect">
            <a:avLst/>
          </a:prstGeom>
        </p:spPr>
      </p:pic>
      <p:pic>
        <p:nvPicPr>
          <p:cNvPr id="7" name="Picture 6">
            <a:extLst>
              <a:ext uri="{FF2B5EF4-FFF2-40B4-BE49-F238E27FC236}">
                <a16:creationId xmlns:a16="http://schemas.microsoft.com/office/drawing/2014/main" id="{7F1B7335-471F-774C-0D51-E9CFC0B93B93}"/>
              </a:ext>
            </a:extLst>
          </p:cNvPr>
          <p:cNvPicPr>
            <a:picLocks noChangeAspect="1"/>
          </p:cNvPicPr>
          <p:nvPr/>
        </p:nvPicPr>
        <p:blipFill>
          <a:blip r:embed="rId4"/>
          <a:stretch>
            <a:fillRect/>
          </a:stretch>
        </p:blipFill>
        <p:spPr>
          <a:xfrm>
            <a:off x="1070687" y="6907847"/>
            <a:ext cx="13268317" cy="1436053"/>
          </a:xfrm>
          <a:prstGeom prst="rect">
            <a:avLst/>
          </a:prstGeom>
        </p:spPr>
      </p:pic>
    </p:spTree>
    <p:extLst>
      <p:ext uri="{BB962C8B-B14F-4D97-AF65-F5344CB8AC3E}">
        <p14:creationId xmlns:p14="http://schemas.microsoft.com/office/powerpoint/2010/main" val="1351767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1009650"/>
            <a:ext cx="16230600" cy="940835"/>
          </a:xfrm>
          <a:prstGeom prst="rect">
            <a:avLst/>
          </a:prstGeom>
        </p:spPr>
        <p:txBody>
          <a:bodyPr lIns="0" tIns="0" rIns="0" bIns="0" rtlCol="0" anchor="t">
            <a:spAutoFit/>
          </a:bodyPr>
          <a:lstStyle/>
          <a:p>
            <a:pPr algn="l">
              <a:lnSpc>
                <a:spcPts val="7761"/>
              </a:lnSpc>
            </a:pPr>
            <a:r>
              <a:rPr lang="en-US" sz="6468" spc="-199" dirty="0">
                <a:solidFill>
                  <a:srgbClr val="000000"/>
                </a:solidFill>
                <a:latin typeface="Public Sans Bold"/>
              </a:rPr>
              <a:t>GRU Algorithm Equations</a:t>
            </a:r>
          </a:p>
        </p:txBody>
      </p:sp>
      <p:sp>
        <p:nvSpPr>
          <p:cNvPr id="10" name="TextBox 9">
            <a:extLst>
              <a:ext uri="{FF2B5EF4-FFF2-40B4-BE49-F238E27FC236}">
                <a16:creationId xmlns:a16="http://schemas.microsoft.com/office/drawing/2014/main" id="{E0901989-19F3-29A8-631F-276A3AEBE79D}"/>
              </a:ext>
            </a:extLst>
          </p:cNvPr>
          <p:cNvSpPr txBox="1"/>
          <p:nvPr/>
        </p:nvSpPr>
        <p:spPr>
          <a:xfrm>
            <a:off x="1028700" y="2095500"/>
            <a:ext cx="7970067" cy="769441"/>
          </a:xfrm>
          <a:prstGeom prst="rect">
            <a:avLst/>
          </a:prstGeom>
          <a:noFill/>
        </p:spPr>
        <p:txBody>
          <a:bodyPr wrap="none" rtlCol="0">
            <a:spAutoFit/>
          </a:bodyPr>
          <a:lstStyle/>
          <a:p>
            <a:r>
              <a:rPr lang="en-US" sz="4400" dirty="0"/>
              <a:t>Compute Candidate Hidden State</a:t>
            </a:r>
          </a:p>
        </p:txBody>
      </p:sp>
      <p:sp>
        <p:nvSpPr>
          <p:cNvPr id="16" name="TextBox 15">
            <a:extLst>
              <a:ext uri="{FF2B5EF4-FFF2-40B4-BE49-F238E27FC236}">
                <a16:creationId xmlns:a16="http://schemas.microsoft.com/office/drawing/2014/main" id="{8B2F6E97-E405-90E3-93D5-3225B0AB6FDB}"/>
              </a:ext>
            </a:extLst>
          </p:cNvPr>
          <p:cNvSpPr txBox="1"/>
          <p:nvPr/>
        </p:nvSpPr>
        <p:spPr>
          <a:xfrm>
            <a:off x="1028700" y="4835685"/>
            <a:ext cx="5098768" cy="769441"/>
          </a:xfrm>
          <a:prstGeom prst="rect">
            <a:avLst/>
          </a:prstGeom>
          <a:noFill/>
        </p:spPr>
        <p:txBody>
          <a:bodyPr wrap="none" rtlCol="0">
            <a:spAutoFit/>
          </a:bodyPr>
          <a:lstStyle/>
          <a:p>
            <a:r>
              <a:rPr lang="en-US" sz="4400" dirty="0"/>
              <a:t>Update Hidden State</a:t>
            </a:r>
          </a:p>
        </p:txBody>
      </p:sp>
      <p:pic>
        <p:nvPicPr>
          <p:cNvPr id="3" name="Picture 2">
            <a:extLst>
              <a:ext uri="{FF2B5EF4-FFF2-40B4-BE49-F238E27FC236}">
                <a16:creationId xmlns:a16="http://schemas.microsoft.com/office/drawing/2014/main" id="{87586A0B-ECAA-D832-5669-351BA95D80FD}"/>
              </a:ext>
            </a:extLst>
          </p:cNvPr>
          <p:cNvPicPr>
            <a:picLocks noChangeAspect="1"/>
          </p:cNvPicPr>
          <p:nvPr/>
        </p:nvPicPr>
        <p:blipFill>
          <a:blip r:embed="rId3"/>
          <a:stretch>
            <a:fillRect/>
          </a:stretch>
        </p:blipFill>
        <p:spPr>
          <a:xfrm>
            <a:off x="1090313" y="3009956"/>
            <a:ext cx="15045183" cy="1676344"/>
          </a:xfrm>
          <a:prstGeom prst="rect">
            <a:avLst/>
          </a:prstGeom>
        </p:spPr>
      </p:pic>
      <p:pic>
        <p:nvPicPr>
          <p:cNvPr id="6" name="Picture 5">
            <a:extLst>
              <a:ext uri="{FF2B5EF4-FFF2-40B4-BE49-F238E27FC236}">
                <a16:creationId xmlns:a16="http://schemas.microsoft.com/office/drawing/2014/main" id="{5B046A67-B072-794E-728A-DE2EF4252C17}"/>
              </a:ext>
            </a:extLst>
          </p:cNvPr>
          <p:cNvPicPr>
            <a:picLocks noChangeAspect="1"/>
          </p:cNvPicPr>
          <p:nvPr/>
        </p:nvPicPr>
        <p:blipFill>
          <a:blip r:embed="rId4"/>
          <a:stretch>
            <a:fillRect/>
          </a:stretch>
        </p:blipFill>
        <p:spPr>
          <a:xfrm>
            <a:off x="1090313" y="5803371"/>
            <a:ext cx="15135313" cy="2159529"/>
          </a:xfrm>
          <a:prstGeom prst="rect">
            <a:avLst/>
          </a:prstGeom>
        </p:spPr>
      </p:pic>
    </p:spTree>
    <p:extLst>
      <p:ext uri="{BB962C8B-B14F-4D97-AF65-F5344CB8AC3E}">
        <p14:creationId xmlns:p14="http://schemas.microsoft.com/office/powerpoint/2010/main" val="5884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DFB5"/>
        </a:solidFill>
        <a:effectLst/>
      </p:bgPr>
    </p:bg>
    <p:spTree>
      <p:nvGrpSpPr>
        <p:cNvPr id="1" name=""/>
        <p:cNvGrpSpPr/>
        <p:nvPr/>
      </p:nvGrpSpPr>
      <p:grpSpPr>
        <a:xfrm>
          <a:off x="0" y="0"/>
          <a:ext cx="0" cy="0"/>
          <a:chOff x="0" y="0"/>
          <a:chExt cx="0" cy="0"/>
        </a:xfrm>
      </p:grpSpPr>
      <p:sp>
        <p:nvSpPr>
          <p:cNvPr id="2" name="TextBox 2"/>
          <p:cNvSpPr txBox="1"/>
          <p:nvPr/>
        </p:nvSpPr>
        <p:spPr>
          <a:xfrm>
            <a:off x="1028700" y="2171309"/>
            <a:ext cx="16230600" cy="1671497"/>
          </a:xfrm>
          <a:prstGeom prst="rect">
            <a:avLst/>
          </a:prstGeom>
        </p:spPr>
        <p:txBody>
          <a:bodyPr lIns="0" tIns="0" rIns="0" bIns="0" rtlCol="0" anchor="t">
            <a:spAutoFit/>
          </a:bodyPr>
          <a:lstStyle/>
          <a:p>
            <a:pPr algn="l">
              <a:lnSpc>
                <a:spcPts val="12764"/>
              </a:lnSpc>
            </a:pPr>
            <a:r>
              <a:rPr lang="en-US" sz="12042" spc="-372" dirty="0">
                <a:solidFill>
                  <a:srgbClr val="000000"/>
                </a:solidFill>
                <a:latin typeface="Public Sans Bold"/>
              </a:rPr>
              <a:t>Custom LSTM and GRU</a:t>
            </a:r>
          </a:p>
        </p:txBody>
      </p:sp>
      <p:grpSp>
        <p:nvGrpSpPr>
          <p:cNvPr id="3" name="Group 3"/>
          <p:cNvGrpSpPr/>
          <p:nvPr/>
        </p:nvGrpSpPr>
        <p:grpSpPr>
          <a:xfrm>
            <a:off x="1028700" y="8498407"/>
            <a:ext cx="759893" cy="759893"/>
            <a:chOff x="0" y="0"/>
            <a:chExt cx="1013191" cy="1013191"/>
          </a:xfrm>
        </p:grpSpPr>
        <p:sp>
          <p:nvSpPr>
            <p:cNvPr id="4" name="Freeform 4"/>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5" name="TextBox 5"/>
          <p:cNvSpPr txBox="1"/>
          <p:nvPr/>
        </p:nvSpPr>
        <p:spPr>
          <a:xfrm>
            <a:off x="1244073" y="8722470"/>
            <a:ext cx="329147" cy="273667"/>
          </a:xfrm>
          <a:prstGeom prst="rect">
            <a:avLst/>
          </a:prstGeom>
        </p:spPr>
        <p:txBody>
          <a:bodyPr lIns="0" tIns="0" rIns="0" bIns="0" rtlCol="0" anchor="t">
            <a:spAutoFit/>
          </a:bodyPr>
          <a:lstStyle/>
          <a:p>
            <a:pPr algn="ctr">
              <a:lnSpc>
                <a:spcPts val="2238"/>
              </a:lnSpc>
            </a:pPr>
            <a:r>
              <a:rPr lang="en-US" sz="1599">
                <a:solidFill>
                  <a:srgbClr val="FFFFFF"/>
                </a:solidFill>
                <a:latin typeface="Public Sans Bold"/>
              </a:rPr>
              <a:t>7</a:t>
            </a:r>
          </a:p>
        </p:txBody>
      </p:sp>
      <p:sp>
        <p:nvSpPr>
          <p:cNvPr id="6" name="TextBox 6"/>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4.</a:t>
            </a:r>
          </a:p>
        </p:txBody>
      </p:sp>
      <p:sp>
        <p:nvSpPr>
          <p:cNvPr id="7" name="TextBox 7"/>
          <p:cNvSpPr txBox="1"/>
          <p:nvPr/>
        </p:nvSpPr>
        <p:spPr>
          <a:xfrm>
            <a:off x="1028700" y="4356920"/>
            <a:ext cx="16230600" cy="2481581"/>
          </a:xfrm>
          <a:prstGeom prst="rect">
            <a:avLst/>
          </a:prstGeom>
        </p:spPr>
        <p:txBody>
          <a:bodyPr lIns="0" tIns="0" rIns="0" bIns="0" rtlCol="0" anchor="t">
            <a:spAutoFit/>
          </a:bodyPr>
          <a:lstStyle/>
          <a:p>
            <a:pPr marL="604511" lvl="1" indent="-302256">
              <a:lnSpc>
                <a:spcPts val="3919"/>
              </a:lnSpc>
              <a:buFont typeface="Arial"/>
              <a:buChar char="•"/>
            </a:pPr>
            <a:r>
              <a:rPr lang="en-US" sz="2799" dirty="0">
                <a:solidFill>
                  <a:srgbClr val="000000"/>
                </a:solidFill>
                <a:latin typeface="Arimo Bold"/>
              </a:rPr>
              <a:t>Understand core concepts</a:t>
            </a:r>
            <a:r>
              <a:rPr lang="en-US" sz="2799" dirty="0">
                <a:solidFill>
                  <a:srgbClr val="000000"/>
                </a:solidFill>
                <a:latin typeface="Arimo"/>
              </a:rPr>
              <a:t>: Grasp LSTM and GRU theoretical foundations, including gating mechanisms.</a:t>
            </a:r>
          </a:p>
          <a:p>
            <a:pPr marL="604511" lvl="1" indent="-302256">
              <a:lnSpc>
                <a:spcPts val="3919"/>
              </a:lnSpc>
              <a:buFont typeface="Arial"/>
              <a:buChar char="•"/>
            </a:pPr>
            <a:r>
              <a:rPr lang="en-US" sz="2799" dirty="0">
                <a:solidFill>
                  <a:srgbClr val="000000"/>
                </a:solidFill>
                <a:latin typeface="Arimo Bold"/>
              </a:rPr>
              <a:t>Leverage existing libraries</a:t>
            </a:r>
            <a:r>
              <a:rPr lang="en-US" sz="2799" dirty="0">
                <a:solidFill>
                  <a:srgbClr val="000000"/>
                </a:solidFill>
                <a:latin typeface="Arimo"/>
              </a:rPr>
              <a:t>: Utilize TensorFlow/</a:t>
            </a:r>
            <a:r>
              <a:rPr lang="en-US" sz="2799" dirty="0" err="1">
                <a:solidFill>
                  <a:srgbClr val="000000"/>
                </a:solidFill>
                <a:latin typeface="Arimo"/>
              </a:rPr>
              <a:t>Keras</a:t>
            </a:r>
            <a:r>
              <a:rPr lang="en-US" sz="2799" dirty="0">
                <a:solidFill>
                  <a:srgbClr val="000000"/>
                </a:solidFill>
                <a:latin typeface="Arimo"/>
              </a:rPr>
              <a:t> and Hugging Face Transformers.</a:t>
            </a:r>
          </a:p>
          <a:p>
            <a:pPr marL="604511" lvl="1" indent="-302256">
              <a:lnSpc>
                <a:spcPts val="3919"/>
              </a:lnSpc>
              <a:buFont typeface="Arial"/>
              <a:buChar char="•"/>
            </a:pPr>
            <a:r>
              <a:rPr lang="en-US" sz="2799" dirty="0">
                <a:solidFill>
                  <a:srgbClr val="000000"/>
                </a:solidFill>
                <a:latin typeface="Arimo Bold"/>
              </a:rPr>
              <a:t>Implement core layers</a:t>
            </a:r>
            <a:r>
              <a:rPr lang="en-US" sz="2799" dirty="0">
                <a:solidFill>
                  <a:srgbClr val="000000"/>
                </a:solidFill>
                <a:latin typeface="Arimo"/>
              </a:rPr>
              <a:t>: Develop LSTM and GRU layers with gates and state updates.</a:t>
            </a:r>
          </a:p>
          <a:p>
            <a:pPr marL="604511" lvl="1" indent="-302256">
              <a:lnSpc>
                <a:spcPts val="3919"/>
              </a:lnSpc>
              <a:buFont typeface="Arial"/>
              <a:buChar char="•"/>
            </a:pPr>
            <a:r>
              <a:rPr lang="en-US" sz="2799" dirty="0">
                <a:solidFill>
                  <a:srgbClr val="000000"/>
                </a:solidFill>
                <a:latin typeface="Arimo Bold"/>
              </a:rPr>
              <a:t>Integrate with workflows</a:t>
            </a:r>
            <a:r>
              <a:rPr lang="en-US" sz="2799" dirty="0">
                <a:solidFill>
                  <a:srgbClr val="000000"/>
                </a:solidFill>
                <a:latin typeface="Arimo"/>
              </a:rPr>
              <a:t>: Ensure seamless integration with sentiment analysis tasks.</a:t>
            </a:r>
          </a:p>
        </p:txBody>
      </p:sp>
      <p:sp>
        <p:nvSpPr>
          <p:cNvPr id="8" name="TextBox 8"/>
          <p:cNvSpPr txBox="1"/>
          <p:nvPr/>
        </p:nvSpPr>
        <p:spPr>
          <a:xfrm>
            <a:off x="2024394" y="859355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9" name="TextBox 9"/>
          <p:cNvSpPr txBox="1"/>
          <p:nvPr/>
        </p:nvSpPr>
        <p:spPr>
          <a:xfrm>
            <a:off x="2024394" y="8891688"/>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DFB5"/>
        </a:solidFill>
        <a:effectLst/>
      </p:bgPr>
    </p:bg>
    <p:spTree>
      <p:nvGrpSpPr>
        <p:cNvPr id="1" name=""/>
        <p:cNvGrpSpPr/>
        <p:nvPr/>
      </p:nvGrpSpPr>
      <p:grpSpPr>
        <a:xfrm>
          <a:off x="0" y="0"/>
          <a:ext cx="0" cy="0"/>
          <a:chOff x="0" y="0"/>
          <a:chExt cx="0" cy="0"/>
        </a:xfrm>
      </p:grpSpPr>
      <p:grpSp>
        <p:nvGrpSpPr>
          <p:cNvPr id="2" name="Group 2"/>
          <p:cNvGrpSpPr/>
          <p:nvPr/>
        </p:nvGrpSpPr>
        <p:grpSpPr>
          <a:xfrm>
            <a:off x="1045906" y="9053288"/>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4" name="TextBox 4"/>
          <p:cNvSpPr txBox="1"/>
          <p:nvPr/>
        </p:nvSpPr>
        <p:spPr>
          <a:xfrm>
            <a:off x="1261279" y="9277350"/>
            <a:ext cx="329147" cy="273667"/>
          </a:xfrm>
          <a:prstGeom prst="rect">
            <a:avLst/>
          </a:prstGeom>
        </p:spPr>
        <p:txBody>
          <a:bodyPr lIns="0" tIns="0" rIns="0" bIns="0" rtlCol="0" anchor="t">
            <a:spAutoFit/>
          </a:bodyPr>
          <a:lstStyle/>
          <a:p>
            <a:pPr algn="ctr">
              <a:lnSpc>
                <a:spcPts val="2238"/>
              </a:lnSpc>
            </a:pPr>
            <a:r>
              <a:rPr lang="en-US" sz="1599">
                <a:solidFill>
                  <a:srgbClr val="FFFFFF"/>
                </a:solidFill>
                <a:latin typeface="Public Sans Bold"/>
              </a:rPr>
              <a:t>8</a:t>
            </a:r>
          </a:p>
        </p:txBody>
      </p:sp>
      <p:sp>
        <p:nvSpPr>
          <p:cNvPr id="5" name="TextBox 5"/>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Custom LSTM</a:t>
            </a:r>
          </a:p>
        </p:txBody>
      </p:sp>
      <p:graphicFrame>
        <p:nvGraphicFramePr>
          <p:cNvPr id="6" name="Table 6"/>
          <p:cNvGraphicFramePr>
            <a:graphicFrameLocks noGrp="1"/>
          </p:cNvGraphicFramePr>
          <p:nvPr/>
        </p:nvGraphicFramePr>
        <p:xfrm>
          <a:off x="1028700" y="1999167"/>
          <a:ext cx="16230600" cy="6903720"/>
        </p:xfrm>
        <a:graphic>
          <a:graphicData uri="http://schemas.openxmlformats.org/drawingml/2006/table">
            <a:tbl>
              <a:tblPr/>
              <a:tblGrid>
                <a:gridCol w="16230600">
                  <a:extLst>
                    <a:ext uri="{9D8B030D-6E8A-4147-A177-3AD203B41FA5}">
                      <a16:colId xmlns:a16="http://schemas.microsoft.com/office/drawing/2014/main" val="20000"/>
                    </a:ext>
                  </a:extLst>
                </a:gridCol>
              </a:tblGrid>
              <a:tr h="6848475">
                <a:tc>
                  <a:txBody>
                    <a:bodyPr/>
                    <a:lstStyle/>
                    <a:p>
                      <a:pPr algn="l">
                        <a:lnSpc>
                          <a:spcPts val="2798"/>
                        </a:lnSpc>
                        <a:defRPr/>
                      </a:pPr>
                      <a:r>
                        <a:rPr lang="en-US" sz="1999" dirty="0">
                          <a:solidFill>
                            <a:srgbClr val="62DFAB"/>
                          </a:solidFill>
                          <a:latin typeface="Anca Coder Bold"/>
                        </a:rPr>
                        <a:t>Algorithm 1 Custom LSTM:</a:t>
                      </a:r>
                      <a:endParaRPr lang="en-US" sz="1100" dirty="0"/>
                    </a:p>
                    <a:p>
                      <a:pPr>
                        <a:lnSpc>
                          <a:spcPts val="2798"/>
                        </a:lnSpc>
                      </a:pPr>
                      <a:r>
                        <a:rPr lang="en-US" sz="1999" dirty="0">
                          <a:solidFill>
                            <a:srgbClr val="62DFAB"/>
                          </a:solidFill>
                          <a:latin typeface="Anca Coder Bold"/>
                        </a:rPr>
                        <a:t>1. Input: - units: number of units in the LSTM layer</a:t>
                      </a:r>
                    </a:p>
                    <a:p>
                      <a:pPr>
                        <a:lnSpc>
                          <a:spcPts val="2798"/>
                        </a:lnSpc>
                      </a:pPr>
                      <a:r>
                        <a:rPr lang="en-US" sz="1999" dirty="0">
                          <a:solidFill>
                            <a:srgbClr val="62DFAB"/>
                          </a:solidFill>
                          <a:latin typeface="Anca Coder Bold"/>
                        </a:rPr>
                        <a:t>            - return sequences: </a:t>
                      </a:r>
                      <a:r>
                        <a:rPr lang="en-US" sz="1999" dirty="0" err="1">
                          <a:solidFill>
                            <a:srgbClr val="62DFAB"/>
                          </a:solidFill>
                          <a:latin typeface="Anca Coder Bold"/>
                        </a:rPr>
                        <a:t>boolean</a:t>
                      </a:r>
                      <a:r>
                        <a:rPr lang="en-US" sz="1999" dirty="0">
                          <a:solidFill>
                            <a:srgbClr val="62DFAB"/>
                          </a:solidFill>
                          <a:latin typeface="Anca Coder Bold"/>
                        </a:rPr>
                        <a:t> indicating output for each time step or just final output</a:t>
                      </a:r>
                    </a:p>
                    <a:p>
                      <a:pPr>
                        <a:lnSpc>
                          <a:spcPts val="2798"/>
                        </a:lnSpc>
                      </a:pPr>
                      <a:r>
                        <a:rPr lang="en-US" sz="1999" dirty="0">
                          <a:solidFill>
                            <a:srgbClr val="62DFAB"/>
                          </a:solidFill>
                          <a:latin typeface="Anca Coder Bold"/>
                        </a:rPr>
                        <a:t>2. Initialize:</a:t>
                      </a:r>
                    </a:p>
                    <a:p>
                      <a:pPr>
                        <a:lnSpc>
                          <a:spcPts val="2798"/>
                        </a:lnSpc>
                      </a:pPr>
                      <a:r>
                        <a:rPr lang="en-US" sz="1999" dirty="0">
                          <a:solidFill>
                            <a:srgbClr val="62DFAB"/>
                          </a:solidFill>
                          <a:latin typeface="Anca Coder Bold"/>
                        </a:rPr>
                        <a:t>   - Inherit from </a:t>
                      </a:r>
                      <a:r>
                        <a:rPr lang="en-US" sz="1999" dirty="0" err="1">
                          <a:solidFill>
                            <a:srgbClr val="62DFAB"/>
                          </a:solidFill>
                          <a:latin typeface="Anca Coder Bold"/>
                        </a:rPr>
                        <a:t>tf.keras.layers.Layer</a:t>
                      </a:r>
                      <a:endParaRPr lang="en-US" sz="1999" dirty="0">
                        <a:solidFill>
                          <a:srgbClr val="62DFAB"/>
                        </a:solidFill>
                        <a:latin typeface="Anca Coder Bold"/>
                      </a:endParaRPr>
                    </a:p>
                    <a:p>
                      <a:pPr>
                        <a:lnSpc>
                          <a:spcPts val="2798"/>
                        </a:lnSpc>
                      </a:pPr>
                      <a:r>
                        <a:rPr lang="en-US" sz="1999" dirty="0">
                          <a:solidFill>
                            <a:srgbClr val="62DFAB"/>
                          </a:solidFill>
                          <a:latin typeface="Anca Coder Bold"/>
                        </a:rPr>
                        <a:t>   - Store units and return sequences parameters</a:t>
                      </a:r>
                    </a:p>
                    <a:p>
                      <a:pPr>
                        <a:lnSpc>
                          <a:spcPts val="2798"/>
                        </a:lnSpc>
                      </a:pPr>
                      <a:r>
                        <a:rPr lang="en-US" sz="1999" dirty="0">
                          <a:solidFill>
                            <a:srgbClr val="62DFAB"/>
                          </a:solidFill>
                          <a:latin typeface="Anca Coder Bold"/>
                        </a:rPr>
                        <a:t>3. Define build method:</a:t>
                      </a:r>
                    </a:p>
                    <a:p>
                      <a:pPr>
                        <a:lnSpc>
                          <a:spcPts val="2798"/>
                        </a:lnSpc>
                      </a:pPr>
                      <a:r>
                        <a:rPr lang="en-US" sz="1999" dirty="0">
                          <a:solidFill>
                            <a:srgbClr val="62DFAB"/>
                          </a:solidFill>
                          <a:latin typeface="Anca Coder Bold"/>
                        </a:rPr>
                        <a:t>   - Get input shape and extract input dim</a:t>
                      </a:r>
                    </a:p>
                    <a:p>
                      <a:pPr>
                        <a:lnSpc>
                          <a:spcPts val="2798"/>
                        </a:lnSpc>
                      </a:pPr>
                      <a:r>
                        <a:rPr lang="en-US" sz="1999" dirty="0">
                          <a:solidFill>
                            <a:srgbClr val="62DFAB"/>
                          </a:solidFill>
                          <a:latin typeface="Anca Coder Bold"/>
                        </a:rPr>
                        <a:t>   - Initialize weights and biases for LSTM gates and components</a:t>
                      </a:r>
                    </a:p>
                    <a:p>
                      <a:pPr>
                        <a:lnSpc>
                          <a:spcPts val="2798"/>
                        </a:lnSpc>
                      </a:pPr>
                      <a:r>
                        <a:rPr lang="en-US" sz="1999" dirty="0">
                          <a:solidFill>
                            <a:srgbClr val="62DFAB"/>
                          </a:solidFill>
                          <a:latin typeface="Anca Coder Bold"/>
                        </a:rPr>
                        <a:t>4. Define call method:</a:t>
                      </a:r>
                    </a:p>
                    <a:p>
                      <a:pPr>
                        <a:lnSpc>
                          <a:spcPts val="2798"/>
                        </a:lnSpc>
                      </a:pPr>
                      <a:r>
                        <a:rPr lang="en-US" sz="1999" dirty="0">
                          <a:solidFill>
                            <a:srgbClr val="62DFAB"/>
                          </a:solidFill>
                          <a:latin typeface="Anca Coder Bold"/>
                        </a:rPr>
                        <a:t>   - Get batch size and time steps</a:t>
                      </a:r>
                    </a:p>
                    <a:p>
                      <a:pPr>
                        <a:lnSpc>
                          <a:spcPts val="2798"/>
                        </a:lnSpc>
                      </a:pPr>
                      <a:r>
                        <a:rPr lang="en-US" sz="1999" dirty="0">
                          <a:solidFill>
                            <a:srgbClr val="62DFAB"/>
                          </a:solidFill>
                          <a:latin typeface="Anca Coder Bold"/>
                        </a:rPr>
                        <a:t>   - Initialize hidden and cell states to zeros</a:t>
                      </a:r>
                    </a:p>
                    <a:p>
                      <a:pPr>
                        <a:lnSpc>
                          <a:spcPts val="2798"/>
                        </a:lnSpc>
                      </a:pPr>
                      <a:r>
                        <a:rPr lang="en-US" sz="1999" dirty="0">
                          <a:solidFill>
                            <a:srgbClr val="62DFAB"/>
                          </a:solidFill>
                          <a:latin typeface="Anca Coder Bold"/>
                        </a:rPr>
                        <a:t>   - Create empty list for outputs</a:t>
                      </a:r>
                    </a:p>
                    <a:p>
                      <a:pPr>
                        <a:lnSpc>
                          <a:spcPts val="2798"/>
                        </a:lnSpc>
                      </a:pPr>
                      <a:r>
                        <a:rPr lang="en-US" sz="1999" dirty="0">
                          <a:solidFill>
                            <a:srgbClr val="62DFAB"/>
                          </a:solidFill>
                          <a:latin typeface="Anca Coder Bold"/>
                        </a:rPr>
                        <a:t>   - Loop over time steps:</a:t>
                      </a:r>
                    </a:p>
                    <a:p>
                      <a:pPr>
                        <a:lnSpc>
                          <a:spcPts val="2798"/>
                        </a:lnSpc>
                      </a:pPr>
                      <a:r>
                        <a:rPr lang="en-US" sz="1999" dirty="0">
                          <a:solidFill>
                            <a:srgbClr val="62DFAB"/>
                          </a:solidFill>
                          <a:latin typeface="Anca Coder Bold"/>
                        </a:rPr>
                        <a:t>     - Compute forget gate, input gate, candidate cell state, update cell state, output gate, and update hidden state</a:t>
                      </a:r>
                    </a:p>
                    <a:p>
                      <a:pPr>
                        <a:lnSpc>
                          <a:spcPts val="2798"/>
                        </a:lnSpc>
                      </a:pPr>
                      <a:r>
                        <a:rPr lang="en-US" sz="1999" dirty="0">
                          <a:solidFill>
                            <a:srgbClr val="62DFAB"/>
                          </a:solidFill>
                          <a:latin typeface="Anca Coder Bold"/>
                        </a:rPr>
                        <a:t>     - Append hidden state to outputs list</a:t>
                      </a:r>
                    </a:p>
                    <a:p>
                      <a:pPr>
                        <a:lnSpc>
                          <a:spcPts val="2798"/>
                        </a:lnSpc>
                      </a:pPr>
                      <a:r>
                        <a:rPr lang="en-US" sz="1999" dirty="0">
                          <a:solidFill>
                            <a:srgbClr val="62DFAB"/>
                          </a:solidFill>
                          <a:latin typeface="Anca Coder Bold"/>
                        </a:rPr>
                        <a:t>   - If return sequences is True, stack outputs along time dimension and return sequence</a:t>
                      </a:r>
                    </a:p>
                    <a:p>
                      <a:pPr marL="366818" lvl="1" indent="-183409">
                        <a:lnSpc>
                          <a:spcPts val="2378"/>
                        </a:lnSpc>
                        <a:buFont typeface="Arial"/>
                        <a:buChar char="•"/>
                      </a:pPr>
                      <a:r>
                        <a:rPr lang="en-US" sz="1699" dirty="0">
                          <a:solidFill>
                            <a:srgbClr val="62DFAB"/>
                          </a:solidFill>
                          <a:latin typeface="Anca Coder Bold"/>
                        </a:rPr>
                        <a:t>   - If return sequences is False, return final hidden state</a:t>
                      </a:r>
                    </a:p>
                  </a:txBody>
                  <a:tcPr marL="104775" marR="104775" marT="104775" marB="10477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bl>
          </a:graphicData>
        </a:graphic>
      </p:graphicFrame>
      <p:sp>
        <p:nvSpPr>
          <p:cNvPr id="7" name="TextBox 7"/>
          <p:cNvSpPr txBox="1"/>
          <p:nvPr/>
        </p:nvSpPr>
        <p:spPr>
          <a:xfrm>
            <a:off x="2016990" y="9155593"/>
            <a:ext cx="9964406" cy="247625"/>
          </a:xfrm>
          <a:prstGeom prst="rect">
            <a:avLst/>
          </a:prstGeom>
        </p:spPr>
        <p:txBody>
          <a:bodyPr lIns="0" tIns="0" rIns="0" bIns="0" rtlCol="0" anchor="t">
            <a:spAutoFit/>
          </a:bodyPr>
          <a:lstStyle/>
          <a:p>
            <a:pPr algn="just">
              <a:lnSpc>
                <a:spcPts val="1918"/>
              </a:lnSpc>
            </a:pPr>
            <a:r>
              <a:rPr lang="en-US" sz="1599" spc="-49" dirty="0">
                <a:solidFill>
                  <a:srgbClr val="000000"/>
                </a:solidFill>
                <a:latin typeface="Public Sans"/>
              </a:rPr>
              <a:t>Sentiment Analysis on Reddit Comments and Posts for OSINT Purposes</a:t>
            </a:r>
          </a:p>
        </p:txBody>
      </p:sp>
      <p:sp>
        <p:nvSpPr>
          <p:cNvPr id="8" name="TextBox 8"/>
          <p:cNvSpPr txBox="1"/>
          <p:nvPr/>
        </p:nvSpPr>
        <p:spPr>
          <a:xfrm>
            <a:off x="2016990" y="9453725"/>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DFB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878354"/>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4" name="TextBox 4"/>
          <p:cNvSpPr txBox="1"/>
          <p:nvPr/>
        </p:nvSpPr>
        <p:spPr>
          <a:xfrm>
            <a:off x="1244073" y="9102416"/>
            <a:ext cx="329147" cy="273667"/>
          </a:xfrm>
          <a:prstGeom prst="rect">
            <a:avLst/>
          </a:prstGeom>
        </p:spPr>
        <p:txBody>
          <a:bodyPr lIns="0" tIns="0" rIns="0" bIns="0" rtlCol="0" anchor="t">
            <a:spAutoFit/>
          </a:bodyPr>
          <a:lstStyle/>
          <a:p>
            <a:pPr algn="ctr">
              <a:lnSpc>
                <a:spcPts val="2238"/>
              </a:lnSpc>
            </a:pPr>
            <a:r>
              <a:rPr lang="en-US" sz="1599">
                <a:solidFill>
                  <a:srgbClr val="FFFFFF"/>
                </a:solidFill>
                <a:latin typeface="Public Sans Bold"/>
              </a:rPr>
              <a:t>9</a:t>
            </a:r>
          </a:p>
        </p:txBody>
      </p:sp>
      <p:sp>
        <p:nvSpPr>
          <p:cNvPr id="5" name="TextBox 5"/>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Custom GRU</a:t>
            </a:r>
          </a:p>
        </p:txBody>
      </p:sp>
      <p:graphicFrame>
        <p:nvGraphicFramePr>
          <p:cNvPr id="6" name="Table 6"/>
          <p:cNvGraphicFramePr>
            <a:graphicFrameLocks noGrp="1"/>
          </p:cNvGraphicFramePr>
          <p:nvPr/>
        </p:nvGraphicFramePr>
        <p:xfrm>
          <a:off x="1028700" y="1999167"/>
          <a:ext cx="16230600" cy="6548120"/>
        </p:xfrm>
        <a:graphic>
          <a:graphicData uri="http://schemas.openxmlformats.org/drawingml/2006/table">
            <a:tbl>
              <a:tblPr/>
              <a:tblGrid>
                <a:gridCol w="16230600">
                  <a:extLst>
                    <a:ext uri="{9D8B030D-6E8A-4147-A177-3AD203B41FA5}">
                      <a16:colId xmlns:a16="http://schemas.microsoft.com/office/drawing/2014/main" val="20000"/>
                    </a:ext>
                  </a:extLst>
                </a:gridCol>
              </a:tblGrid>
              <a:tr h="6496050">
                <a:tc>
                  <a:txBody>
                    <a:bodyPr/>
                    <a:lstStyle/>
                    <a:p>
                      <a:pPr algn="l">
                        <a:lnSpc>
                          <a:spcPts val="2798"/>
                        </a:lnSpc>
                        <a:defRPr/>
                      </a:pPr>
                      <a:r>
                        <a:rPr lang="en-US" sz="1999" dirty="0">
                          <a:solidFill>
                            <a:srgbClr val="62DFAB"/>
                          </a:solidFill>
                          <a:latin typeface="Anca Coder Bold"/>
                        </a:rPr>
                        <a:t>Algorithm 2 Custom GRU:</a:t>
                      </a:r>
                      <a:endParaRPr lang="en-US" sz="1100" dirty="0"/>
                    </a:p>
                    <a:p>
                      <a:pPr>
                        <a:lnSpc>
                          <a:spcPts val="2798"/>
                        </a:lnSpc>
                      </a:pPr>
                      <a:r>
                        <a:rPr lang="en-US" sz="1999" dirty="0">
                          <a:solidFill>
                            <a:srgbClr val="62DFAB"/>
                          </a:solidFill>
                          <a:latin typeface="Anca Coder Bold"/>
                        </a:rPr>
                        <a:t>1. Input: - units: number of units in the GRU layer</a:t>
                      </a:r>
                    </a:p>
                    <a:p>
                      <a:pPr>
                        <a:lnSpc>
                          <a:spcPts val="2798"/>
                        </a:lnSpc>
                      </a:pPr>
                      <a:r>
                        <a:rPr lang="en-US" sz="1999" dirty="0">
                          <a:solidFill>
                            <a:srgbClr val="62DFAB"/>
                          </a:solidFill>
                          <a:latin typeface="Anca Coder Bold"/>
                        </a:rPr>
                        <a:t>            - return sequences: </a:t>
                      </a:r>
                      <a:r>
                        <a:rPr lang="en-US" sz="1999" dirty="0" err="1">
                          <a:solidFill>
                            <a:srgbClr val="62DFAB"/>
                          </a:solidFill>
                          <a:latin typeface="Anca Coder Bold"/>
                        </a:rPr>
                        <a:t>boolean</a:t>
                      </a:r>
                      <a:r>
                        <a:rPr lang="en-US" sz="1999" dirty="0">
                          <a:solidFill>
                            <a:srgbClr val="62DFAB"/>
                          </a:solidFill>
                          <a:latin typeface="Anca Coder Bold"/>
                        </a:rPr>
                        <a:t> indicating output for each time step or just final output</a:t>
                      </a:r>
                    </a:p>
                    <a:p>
                      <a:pPr>
                        <a:lnSpc>
                          <a:spcPts val="2798"/>
                        </a:lnSpc>
                      </a:pPr>
                      <a:r>
                        <a:rPr lang="en-US" sz="1999" dirty="0">
                          <a:solidFill>
                            <a:srgbClr val="62DFAB"/>
                          </a:solidFill>
                          <a:latin typeface="Anca Coder Bold"/>
                        </a:rPr>
                        <a:t>2. Initialize:</a:t>
                      </a:r>
                    </a:p>
                    <a:p>
                      <a:pPr>
                        <a:lnSpc>
                          <a:spcPts val="2798"/>
                        </a:lnSpc>
                      </a:pPr>
                      <a:r>
                        <a:rPr lang="en-US" sz="1999" dirty="0">
                          <a:solidFill>
                            <a:srgbClr val="62DFAB"/>
                          </a:solidFill>
                          <a:latin typeface="Anca Coder Bold"/>
                        </a:rPr>
                        <a:t>   - Inherit from </a:t>
                      </a:r>
                      <a:r>
                        <a:rPr lang="en-US" sz="1999" dirty="0" err="1">
                          <a:solidFill>
                            <a:srgbClr val="62DFAB"/>
                          </a:solidFill>
                          <a:latin typeface="Anca Coder Bold"/>
                        </a:rPr>
                        <a:t>tf.keras.layers.Layer</a:t>
                      </a:r>
                      <a:endParaRPr lang="en-US" sz="1999" dirty="0">
                        <a:solidFill>
                          <a:srgbClr val="62DFAB"/>
                        </a:solidFill>
                        <a:latin typeface="Anca Coder Bold"/>
                      </a:endParaRPr>
                    </a:p>
                    <a:p>
                      <a:pPr>
                        <a:lnSpc>
                          <a:spcPts val="2798"/>
                        </a:lnSpc>
                      </a:pPr>
                      <a:r>
                        <a:rPr lang="en-US" sz="1999" dirty="0">
                          <a:solidFill>
                            <a:srgbClr val="62DFAB"/>
                          </a:solidFill>
                          <a:latin typeface="Anca Coder Bold"/>
                        </a:rPr>
                        <a:t>   - Store units and return sequences parameters</a:t>
                      </a:r>
                    </a:p>
                    <a:p>
                      <a:pPr>
                        <a:lnSpc>
                          <a:spcPts val="2798"/>
                        </a:lnSpc>
                      </a:pPr>
                      <a:r>
                        <a:rPr lang="en-US" sz="1999" dirty="0">
                          <a:solidFill>
                            <a:srgbClr val="62DFAB"/>
                          </a:solidFill>
                          <a:latin typeface="Anca Coder Bold"/>
                        </a:rPr>
                        <a:t>3. Define build method:</a:t>
                      </a:r>
                    </a:p>
                    <a:p>
                      <a:pPr>
                        <a:lnSpc>
                          <a:spcPts val="2798"/>
                        </a:lnSpc>
                      </a:pPr>
                      <a:r>
                        <a:rPr lang="en-US" sz="1999" dirty="0">
                          <a:solidFill>
                            <a:srgbClr val="62DFAB"/>
                          </a:solidFill>
                          <a:latin typeface="Anca Coder Bold"/>
                        </a:rPr>
                        <a:t>   - Get input shape and extract input dim</a:t>
                      </a:r>
                    </a:p>
                    <a:p>
                      <a:pPr>
                        <a:lnSpc>
                          <a:spcPts val="2798"/>
                        </a:lnSpc>
                      </a:pPr>
                      <a:r>
                        <a:rPr lang="en-US" sz="1999" dirty="0">
                          <a:solidFill>
                            <a:srgbClr val="62DFAB"/>
                          </a:solidFill>
                          <a:latin typeface="Anca Coder Bold"/>
                        </a:rPr>
                        <a:t>   - Initialize weights and biases for GRU gates and components</a:t>
                      </a:r>
                    </a:p>
                    <a:p>
                      <a:pPr>
                        <a:lnSpc>
                          <a:spcPts val="2798"/>
                        </a:lnSpc>
                      </a:pPr>
                      <a:r>
                        <a:rPr lang="en-US" sz="1999" dirty="0">
                          <a:solidFill>
                            <a:srgbClr val="62DFAB"/>
                          </a:solidFill>
                          <a:latin typeface="Anca Coder Bold"/>
                        </a:rPr>
                        <a:t>4. Define call method:</a:t>
                      </a:r>
                    </a:p>
                    <a:p>
                      <a:pPr>
                        <a:lnSpc>
                          <a:spcPts val="2798"/>
                        </a:lnSpc>
                      </a:pPr>
                      <a:r>
                        <a:rPr lang="en-US" sz="1999" dirty="0">
                          <a:solidFill>
                            <a:srgbClr val="62DFAB"/>
                          </a:solidFill>
                          <a:latin typeface="Anca Coder Bold"/>
                        </a:rPr>
                        <a:t>   - Get batch size and time steps</a:t>
                      </a:r>
                    </a:p>
                    <a:p>
                      <a:pPr>
                        <a:lnSpc>
                          <a:spcPts val="2798"/>
                        </a:lnSpc>
                      </a:pPr>
                      <a:r>
                        <a:rPr lang="en-US" sz="1999" dirty="0">
                          <a:solidFill>
                            <a:srgbClr val="62DFAB"/>
                          </a:solidFill>
                          <a:latin typeface="Anca Coder Bold"/>
                        </a:rPr>
                        <a:t>   - Initialize hidden states to zeros</a:t>
                      </a:r>
                    </a:p>
                    <a:p>
                      <a:pPr>
                        <a:lnSpc>
                          <a:spcPts val="2798"/>
                        </a:lnSpc>
                      </a:pPr>
                      <a:r>
                        <a:rPr lang="en-US" sz="1999" dirty="0">
                          <a:solidFill>
                            <a:srgbClr val="62DFAB"/>
                          </a:solidFill>
                          <a:latin typeface="Anca Coder Bold"/>
                        </a:rPr>
                        <a:t>   - Create empty list for outputs</a:t>
                      </a:r>
                    </a:p>
                    <a:p>
                      <a:pPr>
                        <a:lnSpc>
                          <a:spcPts val="2798"/>
                        </a:lnSpc>
                      </a:pPr>
                      <a:r>
                        <a:rPr lang="en-US" sz="1999" dirty="0">
                          <a:solidFill>
                            <a:srgbClr val="62DFAB"/>
                          </a:solidFill>
                          <a:latin typeface="Anca Coder Bold"/>
                        </a:rPr>
                        <a:t>   - Loop over time steps:</a:t>
                      </a:r>
                    </a:p>
                    <a:p>
                      <a:pPr>
                        <a:lnSpc>
                          <a:spcPts val="2798"/>
                        </a:lnSpc>
                      </a:pPr>
                      <a:r>
                        <a:rPr lang="en-US" sz="1999" dirty="0">
                          <a:solidFill>
                            <a:srgbClr val="62DFAB"/>
                          </a:solidFill>
                          <a:latin typeface="Anca Coder Bold"/>
                        </a:rPr>
                        <a:t>     - Compute update gate, reset gate, candidate hidden state, update hidden state</a:t>
                      </a:r>
                    </a:p>
                    <a:p>
                      <a:pPr>
                        <a:lnSpc>
                          <a:spcPts val="2798"/>
                        </a:lnSpc>
                      </a:pPr>
                      <a:r>
                        <a:rPr lang="en-US" sz="1999" dirty="0">
                          <a:solidFill>
                            <a:srgbClr val="62DFAB"/>
                          </a:solidFill>
                          <a:latin typeface="Anca Coder Bold"/>
                        </a:rPr>
                        <a:t>     - Append hidden state to outputs list</a:t>
                      </a:r>
                    </a:p>
                    <a:p>
                      <a:pPr>
                        <a:lnSpc>
                          <a:spcPts val="2798"/>
                        </a:lnSpc>
                      </a:pPr>
                      <a:r>
                        <a:rPr lang="en-US" sz="1999" dirty="0">
                          <a:solidFill>
                            <a:srgbClr val="62DFAB"/>
                          </a:solidFill>
                          <a:latin typeface="Anca Coder Bold"/>
                        </a:rPr>
                        <a:t>   - If return sequences is True, stack outputs along time dimension and return sequence</a:t>
                      </a:r>
                    </a:p>
                    <a:p>
                      <a:pPr marL="366818" lvl="1" indent="-183409">
                        <a:lnSpc>
                          <a:spcPts val="2378"/>
                        </a:lnSpc>
                        <a:buFont typeface="Arial"/>
                        <a:buChar char="•"/>
                      </a:pPr>
                      <a:r>
                        <a:rPr lang="en-US" sz="1699" dirty="0">
                          <a:solidFill>
                            <a:srgbClr val="62DFAB"/>
                          </a:solidFill>
                          <a:latin typeface="Anca Coder Bold"/>
                        </a:rPr>
                        <a:t>   - If return sequences is False, return final hidden state</a:t>
                      </a:r>
                    </a:p>
                  </a:txBody>
                  <a:tcPr marL="104775" marR="104775" marT="104775" marB="10477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bl>
          </a:graphicData>
        </a:graphic>
      </p:graphicFrame>
      <p:sp>
        <p:nvSpPr>
          <p:cNvPr id="7" name="TextBox 7"/>
          <p:cNvSpPr txBox="1"/>
          <p:nvPr/>
        </p:nvSpPr>
        <p:spPr>
          <a:xfrm>
            <a:off x="1999784" y="8980659"/>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8" name="TextBox 8"/>
          <p:cNvSpPr txBox="1"/>
          <p:nvPr/>
        </p:nvSpPr>
        <p:spPr>
          <a:xfrm>
            <a:off x="1999784" y="9278791"/>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38E"/>
        </a:solidFill>
        <a:effectLst/>
      </p:bgPr>
    </p:bg>
    <p:spTree>
      <p:nvGrpSpPr>
        <p:cNvPr id="1" name=""/>
        <p:cNvGrpSpPr/>
        <p:nvPr/>
      </p:nvGrpSpPr>
      <p:grpSpPr>
        <a:xfrm>
          <a:off x="0" y="0"/>
          <a:ext cx="0" cy="0"/>
          <a:chOff x="0" y="0"/>
          <a:chExt cx="0" cy="0"/>
        </a:xfrm>
      </p:grpSpPr>
      <p:sp>
        <p:nvSpPr>
          <p:cNvPr id="2" name="TextBox 2"/>
          <p:cNvSpPr txBox="1"/>
          <p:nvPr/>
        </p:nvSpPr>
        <p:spPr>
          <a:xfrm>
            <a:off x="1028700" y="2171309"/>
            <a:ext cx="16230600" cy="1671497"/>
          </a:xfrm>
          <a:prstGeom prst="rect">
            <a:avLst/>
          </a:prstGeom>
        </p:spPr>
        <p:txBody>
          <a:bodyPr lIns="0" tIns="0" rIns="0" bIns="0" rtlCol="0" anchor="t">
            <a:spAutoFit/>
          </a:bodyPr>
          <a:lstStyle/>
          <a:p>
            <a:pPr algn="l">
              <a:lnSpc>
                <a:spcPts val="12764"/>
              </a:lnSpc>
            </a:pPr>
            <a:r>
              <a:rPr lang="en-US" sz="12042" spc="-372" dirty="0">
                <a:solidFill>
                  <a:srgbClr val="000000"/>
                </a:solidFill>
                <a:latin typeface="Public Sans Bold"/>
              </a:rPr>
              <a:t>The Methodology</a:t>
            </a:r>
          </a:p>
        </p:txBody>
      </p:sp>
      <p:grpSp>
        <p:nvGrpSpPr>
          <p:cNvPr id="3" name="Group 3"/>
          <p:cNvGrpSpPr/>
          <p:nvPr/>
        </p:nvGrpSpPr>
        <p:grpSpPr>
          <a:xfrm>
            <a:off x="1028700" y="8498407"/>
            <a:ext cx="759893" cy="759893"/>
            <a:chOff x="0" y="0"/>
            <a:chExt cx="1013191" cy="1013191"/>
          </a:xfrm>
        </p:grpSpPr>
        <p:sp>
          <p:nvSpPr>
            <p:cNvPr id="4" name="Freeform 4"/>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5" name="TextBox 5"/>
          <p:cNvSpPr txBox="1"/>
          <p:nvPr/>
        </p:nvSpPr>
        <p:spPr>
          <a:xfrm>
            <a:off x="1244073" y="8722470"/>
            <a:ext cx="329147" cy="273667"/>
          </a:xfrm>
          <a:prstGeom prst="rect">
            <a:avLst/>
          </a:prstGeom>
        </p:spPr>
        <p:txBody>
          <a:bodyPr lIns="0" tIns="0" rIns="0" bIns="0" rtlCol="0" anchor="t">
            <a:spAutoFit/>
          </a:bodyPr>
          <a:lstStyle/>
          <a:p>
            <a:pPr algn="ctr">
              <a:lnSpc>
                <a:spcPts val="2238"/>
              </a:lnSpc>
            </a:pPr>
            <a:r>
              <a:rPr lang="en-US" sz="1599">
                <a:solidFill>
                  <a:srgbClr val="FFFFFF"/>
                </a:solidFill>
                <a:latin typeface="Public Sans Bold"/>
              </a:rPr>
              <a:t>10</a:t>
            </a:r>
          </a:p>
        </p:txBody>
      </p:sp>
      <p:sp>
        <p:nvSpPr>
          <p:cNvPr id="6" name="TextBox 6"/>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5.</a:t>
            </a:r>
          </a:p>
        </p:txBody>
      </p:sp>
      <p:sp>
        <p:nvSpPr>
          <p:cNvPr id="7" name="TextBox 7"/>
          <p:cNvSpPr txBox="1"/>
          <p:nvPr/>
        </p:nvSpPr>
        <p:spPr>
          <a:xfrm>
            <a:off x="1028700" y="3785656"/>
            <a:ext cx="16230600" cy="4572636"/>
          </a:xfrm>
          <a:prstGeom prst="rect">
            <a:avLst/>
          </a:prstGeom>
        </p:spPr>
        <p:txBody>
          <a:bodyPr lIns="0" tIns="0" rIns="0" bIns="0" rtlCol="0" anchor="t">
            <a:spAutoFit/>
          </a:bodyPr>
          <a:lstStyle/>
          <a:p>
            <a:pPr marL="561332" lvl="1" indent="-280666">
              <a:lnSpc>
                <a:spcPts val="3639"/>
              </a:lnSpc>
              <a:buFont typeface="Arial"/>
              <a:buChar char="•"/>
            </a:pPr>
            <a:r>
              <a:rPr lang="en-US" sz="2599" dirty="0">
                <a:solidFill>
                  <a:srgbClr val="000000"/>
                </a:solidFill>
                <a:latin typeface="Arimo"/>
              </a:rPr>
              <a:t>Utilized LSTM and GRU libraries for depression analysis on the dataset, computing accuracies, F1 scores, and other metrics.</a:t>
            </a:r>
          </a:p>
          <a:p>
            <a:pPr marL="561332" lvl="1" indent="-280666">
              <a:lnSpc>
                <a:spcPts val="3639"/>
              </a:lnSpc>
              <a:buFont typeface="Arial"/>
              <a:buChar char="•"/>
            </a:pPr>
            <a:r>
              <a:rPr lang="en-US" sz="2599" dirty="0">
                <a:solidFill>
                  <a:srgbClr val="000000"/>
                </a:solidFill>
                <a:latin typeface="Arimo"/>
              </a:rPr>
              <a:t>Employed custom implementations of LSTM and GRU libraries to repeat the analysis, ensuring consistency in evaluation methods.</a:t>
            </a:r>
          </a:p>
          <a:p>
            <a:pPr marL="561332" lvl="1" indent="-280666">
              <a:lnSpc>
                <a:spcPts val="3639"/>
              </a:lnSpc>
              <a:buFont typeface="Arial"/>
              <a:buChar char="•"/>
            </a:pPr>
            <a:r>
              <a:rPr lang="en-US" sz="2599" dirty="0">
                <a:solidFill>
                  <a:srgbClr val="000000"/>
                </a:solidFill>
                <a:latin typeface="Arimo"/>
              </a:rPr>
              <a:t>Conducted a thorough comparison between results obtained from the standard library implementations and the custom versions.</a:t>
            </a:r>
          </a:p>
          <a:p>
            <a:pPr marL="561332" lvl="1" indent="-280666">
              <a:lnSpc>
                <a:spcPts val="3639"/>
              </a:lnSpc>
              <a:buFont typeface="Arial"/>
              <a:buChar char="•"/>
            </a:pPr>
            <a:r>
              <a:rPr lang="en-US" sz="2599" dirty="0">
                <a:solidFill>
                  <a:srgbClr val="000000"/>
                </a:solidFill>
                <a:latin typeface="Arimo"/>
              </a:rPr>
              <a:t>Examined the performance, accuracy, and efficiency of both standard and custom libraries in depression analysis tasks.</a:t>
            </a:r>
          </a:p>
          <a:p>
            <a:pPr marL="561332" lvl="1" indent="-280666">
              <a:lnSpc>
                <a:spcPts val="3639"/>
              </a:lnSpc>
              <a:buFont typeface="Arial"/>
              <a:buChar char="•"/>
            </a:pPr>
            <a:r>
              <a:rPr lang="en-US" sz="2599" dirty="0">
                <a:solidFill>
                  <a:srgbClr val="000000"/>
                </a:solidFill>
                <a:latin typeface="Arimo"/>
              </a:rPr>
              <a:t>Presented findings to highlight any discrepancies or advantages between the standard and custom implementations, aiding in informed decision-making for future analyses.</a:t>
            </a:r>
          </a:p>
        </p:txBody>
      </p:sp>
      <p:sp>
        <p:nvSpPr>
          <p:cNvPr id="8" name="TextBox 8"/>
          <p:cNvSpPr txBox="1"/>
          <p:nvPr/>
        </p:nvSpPr>
        <p:spPr>
          <a:xfrm>
            <a:off x="2024394" y="859355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9" name="TextBox 9"/>
          <p:cNvSpPr txBox="1"/>
          <p:nvPr/>
        </p:nvSpPr>
        <p:spPr>
          <a:xfrm>
            <a:off x="2024394" y="8891688"/>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38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498407"/>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5" name="TextBox 5"/>
          <p:cNvSpPr txBox="1"/>
          <p:nvPr/>
        </p:nvSpPr>
        <p:spPr>
          <a:xfrm>
            <a:off x="1244073" y="8722470"/>
            <a:ext cx="329147" cy="258725"/>
          </a:xfrm>
          <a:prstGeom prst="rect">
            <a:avLst/>
          </a:prstGeom>
        </p:spPr>
        <p:txBody>
          <a:bodyPr lIns="0" tIns="0" rIns="0" bIns="0" rtlCol="0" anchor="t">
            <a:spAutoFit/>
          </a:bodyPr>
          <a:lstStyle/>
          <a:p>
            <a:pPr algn="ctr">
              <a:lnSpc>
                <a:spcPts val="2238"/>
              </a:lnSpc>
            </a:pPr>
            <a:r>
              <a:rPr lang="en-US" sz="1599" b="1" dirty="0">
                <a:solidFill>
                  <a:srgbClr val="FFFFFF"/>
                </a:solidFill>
                <a:latin typeface="Public Sans Bold"/>
              </a:rPr>
              <a:t>11</a:t>
            </a:r>
          </a:p>
        </p:txBody>
      </p:sp>
      <p:sp>
        <p:nvSpPr>
          <p:cNvPr id="6" name="TextBox 6"/>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The Methodology</a:t>
            </a:r>
          </a:p>
        </p:txBody>
      </p:sp>
      <p:sp>
        <p:nvSpPr>
          <p:cNvPr id="7" name="TextBox 7"/>
          <p:cNvSpPr txBox="1"/>
          <p:nvPr/>
        </p:nvSpPr>
        <p:spPr>
          <a:xfrm>
            <a:off x="2024394" y="859355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8" name="TextBox 8"/>
          <p:cNvSpPr txBox="1"/>
          <p:nvPr/>
        </p:nvSpPr>
        <p:spPr>
          <a:xfrm>
            <a:off x="2024394" y="8891688"/>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pic>
        <p:nvPicPr>
          <p:cNvPr id="10" name="Picture 9" descr="A black and white text on a black and white background&#10;&#10;Description automatically generated">
            <a:extLst>
              <a:ext uri="{FF2B5EF4-FFF2-40B4-BE49-F238E27FC236}">
                <a16:creationId xmlns:a16="http://schemas.microsoft.com/office/drawing/2014/main" id="{73A61146-E73B-5FE5-88E1-D2624ED42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1" y="1925494"/>
            <a:ext cx="10061974" cy="63422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2DF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498407"/>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4" name="TextBox 4"/>
          <p:cNvSpPr txBox="1"/>
          <p:nvPr/>
        </p:nvSpPr>
        <p:spPr>
          <a:xfrm>
            <a:off x="1196473" y="8722470"/>
            <a:ext cx="424347" cy="258725"/>
          </a:xfrm>
          <a:prstGeom prst="rect">
            <a:avLst/>
          </a:prstGeom>
        </p:spPr>
        <p:txBody>
          <a:bodyPr lIns="0" tIns="0" rIns="0" bIns="0" rtlCol="0" anchor="t">
            <a:spAutoFit/>
          </a:bodyPr>
          <a:lstStyle/>
          <a:p>
            <a:pPr algn="ctr">
              <a:lnSpc>
                <a:spcPts val="2238"/>
              </a:lnSpc>
            </a:pPr>
            <a:r>
              <a:rPr lang="en-US" sz="1599" dirty="0">
                <a:solidFill>
                  <a:srgbClr val="FFFFFF"/>
                </a:solidFill>
                <a:latin typeface="Public Sans Bold"/>
              </a:rPr>
              <a:t>12</a:t>
            </a:r>
          </a:p>
        </p:txBody>
      </p:sp>
      <p:sp>
        <p:nvSpPr>
          <p:cNvPr id="5" name="TextBox 5"/>
          <p:cNvSpPr txBox="1"/>
          <p:nvPr/>
        </p:nvSpPr>
        <p:spPr>
          <a:xfrm>
            <a:off x="1028700" y="2199884"/>
            <a:ext cx="16230600" cy="3891839"/>
          </a:xfrm>
          <a:prstGeom prst="rect">
            <a:avLst/>
          </a:prstGeom>
        </p:spPr>
        <p:txBody>
          <a:bodyPr lIns="0" tIns="0" rIns="0" bIns="0" rtlCol="0" anchor="t">
            <a:spAutoFit/>
          </a:bodyPr>
          <a:lstStyle/>
          <a:p>
            <a:pPr algn="l">
              <a:lnSpc>
                <a:spcPts val="15096"/>
              </a:lnSpc>
            </a:pPr>
            <a:r>
              <a:rPr lang="en-US" sz="14242" spc="-441">
                <a:solidFill>
                  <a:srgbClr val="000000"/>
                </a:solidFill>
                <a:latin typeface="Public Sans Bold"/>
              </a:rPr>
              <a:t>Evaluation and Conclusion</a:t>
            </a:r>
          </a:p>
        </p:txBody>
      </p:sp>
      <p:grpSp>
        <p:nvGrpSpPr>
          <p:cNvPr id="6" name="Group 6"/>
          <p:cNvGrpSpPr/>
          <p:nvPr/>
        </p:nvGrpSpPr>
        <p:grpSpPr>
          <a:xfrm>
            <a:off x="15104098" y="1028700"/>
            <a:ext cx="2155202" cy="2286686"/>
            <a:chOff x="0" y="0"/>
            <a:chExt cx="2873603" cy="3048915"/>
          </a:xfrm>
        </p:grpSpPr>
        <p:sp>
          <p:nvSpPr>
            <p:cNvPr id="7" name="Freeform 7"/>
            <p:cNvSpPr/>
            <p:nvPr/>
          </p:nvSpPr>
          <p:spPr>
            <a:xfrm>
              <a:off x="0" y="0"/>
              <a:ext cx="2873629" cy="3048889"/>
            </a:xfrm>
            <a:custGeom>
              <a:avLst/>
              <a:gdLst/>
              <a:ahLst/>
              <a:cxnLst/>
              <a:rect l="l" t="t" r="r" b="b"/>
              <a:pathLst>
                <a:path w="2873629" h="3048889">
                  <a:moveTo>
                    <a:pt x="0" y="0"/>
                  </a:moveTo>
                  <a:lnTo>
                    <a:pt x="2873629" y="0"/>
                  </a:lnTo>
                  <a:lnTo>
                    <a:pt x="2873629" y="3048889"/>
                  </a:lnTo>
                  <a:lnTo>
                    <a:pt x="0" y="3048889"/>
                  </a:lnTo>
                  <a:lnTo>
                    <a:pt x="0" y="0"/>
                  </a:lnTo>
                  <a:close/>
                </a:path>
              </a:pathLst>
            </a:custGeom>
            <a:blipFill>
              <a:blip r:embed="rId3"/>
              <a:stretch>
                <a:fillRect l="-35" r="-34"/>
              </a:stretch>
            </a:blipFill>
          </p:spPr>
          <p:txBody>
            <a:bodyPr/>
            <a:lstStyle/>
            <a:p>
              <a:endParaRPr lang="en-US"/>
            </a:p>
          </p:txBody>
        </p:sp>
      </p:grpSp>
      <p:sp>
        <p:nvSpPr>
          <p:cNvPr id="8" name="TextBox 8"/>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6.</a:t>
            </a:r>
          </a:p>
        </p:txBody>
      </p:sp>
      <p:sp>
        <p:nvSpPr>
          <p:cNvPr id="9" name="TextBox 9"/>
          <p:cNvSpPr txBox="1"/>
          <p:nvPr/>
        </p:nvSpPr>
        <p:spPr>
          <a:xfrm>
            <a:off x="2024394" y="859355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10" name="TextBox 10"/>
          <p:cNvSpPr txBox="1"/>
          <p:nvPr/>
        </p:nvSpPr>
        <p:spPr>
          <a:xfrm>
            <a:off x="2024394" y="8891688"/>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2DF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40229"/>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dirty="0"/>
            </a:p>
          </p:txBody>
        </p:sp>
      </p:grpSp>
      <p:sp>
        <p:nvSpPr>
          <p:cNvPr id="4" name="TextBox 4"/>
          <p:cNvSpPr txBox="1"/>
          <p:nvPr/>
        </p:nvSpPr>
        <p:spPr>
          <a:xfrm>
            <a:off x="1079500" y="8887151"/>
            <a:ext cx="658293" cy="258725"/>
          </a:xfrm>
          <a:prstGeom prst="rect">
            <a:avLst/>
          </a:prstGeom>
        </p:spPr>
        <p:txBody>
          <a:bodyPr lIns="0" tIns="0" rIns="0" bIns="0" rtlCol="0" anchor="t">
            <a:spAutoFit/>
          </a:bodyPr>
          <a:lstStyle/>
          <a:p>
            <a:pPr algn="ctr">
              <a:lnSpc>
                <a:spcPts val="2238"/>
              </a:lnSpc>
            </a:pPr>
            <a:r>
              <a:rPr lang="en-US" sz="1599" dirty="0">
                <a:solidFill>
                  <a:srgbClr val="F4F4F4"/>
                </a:solidFill>
                <a:latin typeface="Public Sans Bold"/>
              </a:rPr>
              <a:t>13</a:t>
            </a:r>
          </a:p>
        </p:txBody>
      </p:sp>
      <p:sp>
        <p:nvSpPr>
          <p:cNvPr id="5" name="TextBox 5"/>
          <p:cNvSpPr txBox="1"/>
          <p:nvPr/>
        </p:nvSpPr>
        <p:spPr>
          <a:xfrm>
            <a:off x="1028700" y="1992715"/>
            <a:ext cx="10665474"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Evaluation</a:t>
            </a:r>
          </a:p>
        </p:txBody>
      </p:sp>
      <p:sp>
        <p:nvSpPr>
          <p:cNvPr id="6" name="TextBox 6"/>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6.</a:t>
            </a:r>
          </a:p>
        </p:txBody>
      </p:sp>
      <p:grpSp>
        <p:nvGrpSpPr>
          <p:cNvPr id="7" name="Group 7"/>
          <p:cNvGrpSpPr/>
          <p:nvPr/>
        </p:nvGrpSpPr>
        <p:grpSpPr>
          <a:xfrm>
            <a:off x="1028700" y="7501147"/>
            <a:ext cx="759893" cy="759893"/>
            <a:chOff x="0" y="0"/>
            <a:chExt cx="1013191" cy="1013191"/>
          </a:xfrm>
        </p:grpSpPr>
        <p:sp>
          <p:nvSpPr>
            <p:cNvPr id="8" name="Freeform 8"/>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graphicFrame>
        <p:nvGraphicFramePr>
          <p:cNvPr id="9" name="Table 9"/>
          <p:cNvGraphicFramePr>
            <a:graphicFrameLocks noGrp="1"/>
          </p:cNvGraphicFramePr>
          <p:nvPr/>
        </p:nvGraphicFramePr>
        <p:xfrm>
          <a:off x="1783392" y="3125137"/>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ctr">
                        <a:lnSpc>
                          <a:spcPts val="2658"/>
                        </a:lnSpc>
                        <a:defRPr/>
                      </a:pPr>
                      <a:r>
                        <a:rPr lang="en-US" sz="1899">
                          <a:solidFill>
                            <a:srgbClr val="000000"/>
                          </a:solidFill>
                          <a:latin typeface="Public Sans"/>
                        </a:rPr>
                        <a:t>Accuracy: LSTM library achieves 95%, followed by GRU library at 94%; Custom LSTM and Custom GRU both attain 93%.</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nvGraphicFramePr>
        <p:xfrm>
          <a:off x="1028700" y="3125137"/>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3139"/>
                    </a:solidFill>
                  </a:tcPr>
                </a:tc>
                <a:extLst>
                  <a:ext uri="{0D108BD9-81ED-4DB2-BD59-A6C34878D82A}">
                    <a16:rowId xmlns:a16="http://schemas.microsoft.com/office/drawing/2014/main" val="10000"/>
                  </a:ext>
                </a:extLst>
              </a:tr>
            </a:tbl>
          </a:graphicData>
        </a:graphic>
      </p:graphicFrame>
      <p:graphicFrame>
        <p:nvGraphicFramePr>
          <p:cNvPr id="11" name="Table 11"/>
          <p:cNvGraphicFramePr>
            <a:graphicFrameLocks noGrp="1"/>
          </p:cNvGraphicFramePr>
          <p:nvPr/>
        </p:nvGraphicFramePr>
        <p:xfrm>
          <a:off x="1783392" y="3860490"/>
          <a:ext cx="15456858" cy="885825"/>
        </p:xfrm>
        <a:graphic>
          <a:graphicData uri="http://schemas.openxmlformats.org/drawingml/2006/table">
            <a:tbl>
              <a:tblPr/>
              <a:tblGrid>
                <a:gridCol w="15456858">
                  <a:extLst>
                    <a:ext uri="{9D8B030D-6E8A-4147-A177-3AD203B41FA5}">
                      <a16:colId xmlns:a16="http://schemas.microsoft.com/office/drawing/2014/main" val="20000"/>
                    </a:ext>
                  </a:extLst>
                </a:gridCol>
              </a:tblGrid>
              <a:tr h="885825">
                <a:tc>
                  <a:txBody>
                    <a:bodyPr/>
                    <a:lstStyle/>
                    <a:p>
                      <a:pPr algn="ctr">
                        <a:lnSpc>
                          <a:spcPts val="2518"/>
                        </a:lnSpc>
                        <a:defRPr/>
                      </a:pPr>
                      <a:r>
                        <a:rPr lang="en-US" sz="1799">
                          <a:solidFill>
                            <a:srgbClr val="000000"/>
                          </a:solidFill>
                          <a:latin typeface="Public Sans"/>
                        </a:rPr>
                        <a:t>Precision: LSTM library shows highest precision for class 0 (96%), followed by Custom LSTM (95%), while GRU library and Custom GRU exhibit 94% for class 0. For class 1, LSTM library and Custom LSTM achieve 94%, while GRU library and Custom GRU reach 93%.</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2" name="Table 12"/>
          <p:cNvGraphicFramePr>
            <a:graphicFrameLocks noGrp="1"/>
          </p:cNvGraphicFramePr>
          <p:nvPr/>
        </p:nvGraphicFramePr>
        <p:xfrm>
          <a:off x="1028700" y="3860490"/>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2</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3139"/>
                    </a:solidFill>
                  </a:tcPr>
                </a:tc>
                <a:extLst>
                  <a:ext uri="{0D108BD9-81ED-4DB2-BD59-A6C34878D82A}">
                    <a16:rowId xmlns:a16="http://schemas.microsoft.com/office/drawing/2014/main" val="10000"/>
                  </a:ext>
                </a:extLst>
              </a:tr>
            </a:tbl>
          </a:graphicData>
        </a:graphic>
      </p:graphicFrame>
      <p:graphicFrame>
        <p:nvGraphicFramePr>
          <p:cNvPr id="13" name="Table 13"/>
          <p:cNvGraphicFramePr>
            <a:graphicFrameLocks noGrp="1"/>
          </p:cNvGraphicFramePr>
          <p:nvPr/>
        </p:nvGraphicFramePr>
        <p:xfrm>
          <a:off x="1783392" y="4593915"/>
          <a:ext cx="15456858" cy="847725"/>
        </p:xfrm>
        <a:graphic>
          <a:graphicData uri="http://schemas.openxmlformats.org/drawingml/2006/table">
            <a:tbl>
              <a:tblPr/>
              <a:tblGrid>
                <a:gridCol w="15456858">
                  <a:extLst>
                    <a:ext uri="{9D8B030D-6E8A-4147-A177-3AD203B41FA5}">
                      <a16:colId xmlns:a16="http://schemas.microsoft.com/office/drawing/2014/main" val="20000"/>
                    </a:ext>
                  </a:extLst>
                </a:gridCol>
              </a:tblGrid>
              <a:tr h="847725">
                <a:tc>
                  <a:txBody>
                    <a:bodyPr/>
                    <a:lstStyle/>
                    <a:p>
                      <a:pPr algn="ctr">
                        <a:lnSpc>
                          <a:spcPts val="2378"/>
                        </a:lnSpc>
                        <a:defRPr/>
                      </a:pPr>
                      <a:r>
                        <a:rPr lang="en-US" sz="1699">
                          <a:solidFill>
                            <a:srgbClr val="000000"/>
                          </a:solidFill>
                          <a:latin typeface="Public Sans"/>
                        </a:rPr>
                        <a:t>Recall: LSTM library has highest recall for class 1 (96%), followed by Custom LSTM (95%), while GRU library and Custom GRU achieve 94% for class 1. For class 0, all models have similar recall scores ranging from 93% to 94%.</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4" name="Table 14"/>
          <p:cNvGraphicFramePr>
            <a:graphicFrameLocks noGrp="1"/>
          </p:cNvGraphicFramePr>
          <p:nvPr/>
        </p:nvGraphicFramePr>
        <p:xfrm>
          <a:off x="1028700" y="4593915"/>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3</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3139"/>
                    </a:solidFill>
                  </a:tcPr>
                </a:tc>
                <a:extLst>
                  <a:ext uri="{0D108BD9-81ED-4DB2-BD59-A6C34878D82A}">
                    <a16:rowId xmlns:a16="http://schemas.microsoft.com/office/drawing/2014/main" val="10000"/>
                  </a:ext>
                </a:extLst>
              </a:tr>
            </a:tbl>
          </a:graphicData>
        </a:graphic>
      </p:graphicFrame>
      <p:graphicFrame>
        <p:nvGraphicFramePr>
          <p:cNvPr id="15" name="Table 15"/>
          <p:cNvGraphicFramePr>
            <a:graphicFrameLocks noGrp="1"/>
          </p:cNvGraphicFramePr>
          <p:nvPr/>
        </p:nvGraphicFramePr>
        <p:xfrm>
          <a:off x="1783392" y="5327340"/>
          <a:ext cx="15456858" cy="847725"/>
        </p:xfrm>
        <a:graphic>
          <a:graphicData uri="http://schemas.openxmlformats.org/drawingml/2006/table">
            <a:tbl>
              <a:tblPr/>
              <a:tblGrid>
                <a:gridCol w="15456858">
                  <a:extLst>
                    <a:ext uri="{9D8B030D-6E8A-4147-A177-3AD203B41FA5}">
                      <a16:colId xmlns:a16="http://schemas.microsoft.com/office/drawing/2014/main" val="20000"/>
                    </a:ext>
                  </a:extLst>
                </a:gridCol>
              </a:tblGrid>
              <a:tr h="847725">
                <a:tc>
                  <a:txBody>
                    <a:bodyPr/>
                    <a:lstStyle/>
                    <a:p>
                      <a:pPr algn="ctr">
                        <a:lnSpc>
                          <a:spcPts val="2378"/>
                        </a:lnSpc>
                        <a:defRPr/>
                      </a:pPr>
                      <a:r>
                        <a:rPr lang="en-US" sz="1699">
                          <a:solidFill>
                            <a:srgbClr val="000000"/>
                          </a:solidFill>
                          <a:latin typeface="Public Sans"/>
                        </a:rPr>
                        <a:t>F1-score: LSTM library and Custom LSTM achieve highest F1-score for class 0 (95%), followed by GRU library and Custom GRU at 94%. For class 1, LSTM library and Custom LSTM achieve 95%, while GRU library and Custom GRU attain 94%.</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6" name="Table 16"/>
          <p:cNvGraphicFramePr>
            <a:graphicFrameLocks noGrp="1"/>
          </p:cNvGraphicFramePr>
          <p:nvPr/>
        </p:nvGraphicFramePr>
        <p:xfrm>
          <a:off x="1028700" y="5327340"/>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4</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696E"/>
                    </a:solidFill>
                  </a:tcPr>
                </a:tc>
                <a:extLst>
                  <a:ext uri="{0D108BD9-81ED-4DB2-BD59-A6C34878D82A}">
                    <a16:rowId xmlns:a16="http://schemas.microsoft.com/office/drawing/2014/main" val="10000"/>
                  </a:ext>
                </a:extLst>
              </a:tr>
            </a:tbl>
          </a:graphicData>
        </a:graphic>
      </p:graphicFrame>
      <p:graphicFrame>
        <p:nvGraphicFramePr>
          <p:cNvPr id="17" name="Table 17"/>
          <p:cNvGraphicFramePr>
            <a:graphicFrameLocks noGrp="1"/>
          </p:cNvGraphicFramePr>
          <p:nvPr/>
        </p:nvGraphicFramePr>
        <p:xfrm>
          <a:off x="1783392" y="6060765"/>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ctr">
                        <a:lnSpc>
                          <a:spcPts val="2378"/>
                        </a:lnSpc>
                        <a:defRPr/>
                      </a:pPr>
                      <a:r>
                        <a:rPr lang="en-US" sz="1699">
                          <a:solidFill>
                            <a:srgbClr val="000000"/>
                          </a:solidFill>
                          <a:latin typeface="Public Sans"/>
                        </a:rPr>
                        <a:t>Overall Performance: All models demonstrate strong performance with accuracy ranging from 93% to 95%.</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8" name="Table 18"/>
          <p:cNvGraphicFramePr>
            <a:graphicFrameLocks noGrp="1"/>
          </p:cNvGraphicFramePr>
          <p:nvPr/>
        </p:nvGraphicFramePr>
        <p:xfrm>
          <a:off x="1028700" y="6060765"/>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5</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696E"/>
                    </a:solidFill>
                  </a:tcPr>
                </a:tc>
                <a:extLst>
                  <a:ext uri="{0D108BD9-81ED-4DB2-BD59-A6C34878D82A}">
                    <a16:rowId xmlns:a16="http://schemas.microsoft.com/office/drawing/2014/main" val="10000"/>
                  </a:ext>
                </a:extLst>
              </a:tr>
            </a:tbl>
          </a:graphicData>
        </a:graphic>
      </p:graphicFrame>
      <p:graphicFrame>
        <p:nvGraphicFramePr>
          <p:cNvPr id="19" name="Table 19"/>
          <p:cNvGraphicFramePr>
            <a:graphicFrameLocks noGrp="1"/>
          </p:cNvGraphicFramePr>
          <p:nvPr/>
        </p:nvGraphicFramePr>
        <p:xfrm>
          <a:off x="1783392" y="6794190"/>
          <a:ext cx="15456858" cy="847725"/>
        </p:xfrm>
        <a:graphic>
          <a:graphicData uri="http://schemas.openxmlformats.org/drawingml/2006/table">
            <a:tbl>
              <a:tblPr/>
              <a:tblGrid>
                <a:gridCol w="15456858">
                  <a:extLst>
                    <a:ext uri="{9D8B030D-6E8A-4147-A177-3AD203B41FA5}">
                      <a16:colId xmlns:a16="http://schemas.microsoft.com/office/drawing/2014/main" val="20000"/>
                    </a:ext>
                  </a:extLst>
                </a:gridCol>
              </a:tblGrid>
              <a:tr h="847725">
                <a:tc>
                  <a:txBody>
                    <a:bodyPr/>
                    <a:lstStyle/>
                    <a:p>
                      <a:pPr algn="ctr">
                        <a:lnSpc>
                          <a:spcPts val="2378"/>
                        </a:lnSpc>
                        <a:defRPr/>
                      </a:pPr>
                      <a:r>
                        <a:rPr lang="en-US" sz="1699">
                          <a:solidFill>
                            <a:srgbClr val="000000"/>
                          </a:solidFill>
                          <a:latin typeface="Public Sans"/>
                        </a:rPr>
                        <a:t>Model Selection: LSTM library emerges as top-performing model with highest accuracy, precision, recall, and F1-score.</a:t>
                      </a:r>
                      <a:endParaRPr lang="en-US" sz="1100"/>
                    </a:p>
                    <a:p>
                      <a:pPr algn="ctr">
                        <a:lnSpc>
                          <a:spcPts val="2378"/>
                        </a:lnSpc>
                      </a:pP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20" name="Table 20"/>
          <p:cNvGraphicFramePr>
            <a:graphicFrameLocks noGrp="1"/>
          </p:cNvGraphicFramePr>
          <p:nvPr/>
        </p:nvGraphicFramePr>
        <p:xfrm>
          <a:off x="1028700" y="6794190"/>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6</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683A3"/>
                    </a:solidFill>
                  </a:tcPr>
                </a:tc>
                <a:extLst>
                  <a:ext uri="{0D108BD9-81ED-4DB2-BD59-A6C34878D82A}">
                    <a16:rowId xmlns:a16="http://schemas.microsoft.com/office/drawing/2014/main" val="10000"/>
                  </a:ext>
                </a:extLst>
              </a:tr>
            </a:tbl>
          </a:graphicData>
        </a:graphic>
      </p:graphicFrame>
      <p:graphicFrame>
        <p:nvGraphicFramePr>
          <p:cNvPr id="21" name="Table 21"/>
          <p:cNvGraphicFramePr>
            <a:graphicFrameLocks noGrp="1"/>
          </p:cNvGraphicFramePr>
          <p:nvPr/>
        </p:nvGraphicFramePr>
        <p:xfrm>
          <a:off x="1783392" y="7527615"/>
          <a:ext cx="15456858" cy="844297"/>
        </p:xfrm>
        <a:graphic>
          <a:graphicData uri="http://schemas.openxmlformats.org/drawingml/2006/table">
            <a:tbl>
              <a:tblPr/>
              <a:tblGrid>
                <a:gridCol w="15456858">
                  <a:extLst>
                    <a:ext uri="{9D8B030D-6E8A-4147-A177-3AD203B41FA5}">
                      <a16:colId xmlns:a16="http://schemas.microsoft.com/office/drawing/2014/main" val="20000"/>
                    </a:ext>
                  </a:extLst>
                </a:gridCol>
              </a:tblGrid>
              <a:tr h="844297">
                <a:tc>
                  <a:txBody>
                    <a:bodyPr/>
                    <a:lstStyle/>
                    <a:p>
                      <a:pPr algn="ctr">
                        <a:lnSpc>
                          <a:spcPts val="2378"/>
                        </a:lnSpc>
                        <a:defRPr/>
                      </a:pPr>
                      <a:r>
                        <a:rPr lang="en-US" sz="1699">
                          <a:solidFill>
                            <a:srgbClr val="000000"/>
                          </a:solidFill>
                          <a:latin typeface="Public Sans"/>
                        </a:rPr>
                        <a:t>Consideration: Model selection should consider factors beyond performance metrics, such as computational resources and interpretability.</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22" name="Table 22"/>
          <p:cNvGraphicFramePr>
            <a:graphicFrameLocks noGrp="1"/>
          </p:cNvGraphicFramePr>
          <p:nvPr/>
        </p:nvGraphicFramePr>
        <p:xfrm>
          <a:off x="1028700" y="7527615"/>
          <a:ext cx="754692" cy="847725"/>
        </p:xfrm>
        <a:graphic>
          <a:graphicData uri="http://schemas.openxmlformats.org/drawingml/2006/table">
            <a:tbl>
              <a:tblPr/>
              <a:tblGrid>
                <a:gridCol w="754692">
                  <a:extLst>
                    <a:ext uri="{9D8B030D-6E8A-4147-A177-3AD203B41FA5}">
                      <a16:colId xmlns:a16="http://schemas.microsoft.com/office/drawing/2014/main" val="20000"/>
                    </a:ext>
                  </a:extLst>
                </a:gridCol>
              </a:tblGrid>
              <a:tr h="847725">
                <a:tc>
                  <a:txBody>
                    <a:bodyPr/>
                    <a:lstStyle/>
                    <a:p>
                      <a:pPr algn="ctr">
                        <a:lnSpc>
                          <a:spcPts val="3359"/>
                        </a:lnSpc>
                        <a:defRPr/>
                      </a:pPr>
                      <a:r>
                        <a:rPr lang="en-US" sz="2399">
                          <a:solidFill>
                            <a:srgbClr val="000000"/>
                          </a:solidFill>
                          <a:latin typeface="Public Sans Bold"/>
                        </a:rPr>
                        <a:t>7</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683A3"/>
                    </a:solidFill>
                  </a:tcPr>
                </a:tc>
                <a:extLst>
                  <a:ext uri="{0D108BD9-81ED-4DB2-BD59-A6C34878D82A}">
                    <a16:rowId xmlns:a16="http://schemas.microsoft.com/office/drawing/2014/main" val="10000"/>
                  </a:ext>
                </a:extLst>
              </a:tr>
            </a:tbl>
          </a:graphicData>
        </a:graphic>
      </p:graphicFrame>
      <p:sp>
        <p:nvSpPr>
          <p:cNvPr id="23" name="TextBox 23"/>
          <p:cNvSpPr txBox="1"/>
          <p:nvPr/>
        </p:nvSpPr>
        <p:spPr>
          <a:xfrm>
            <a:off x="2049004" y="8765394"/>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24" name="TextBox 24"/>
          <p:cNvSpPr txBox="1"/>
          <p:nvPr/>
        </p:nvSpPr>
        <p:spPr>
          <a:xfrm>
            <a:off x="2049004" y="906352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2DF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40229"/>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4" name="TextBox 4"/>
          <p:cNvSpPr txBox="1"/>
          <p:nvPr/>
        </p:nvSpPr>
        <p:spPr>
          <a:xfrm>
            <a:off x="1079500" y="8887151"/>
            <a:ext cx="658293" cy="258725"/>
          </a:xfrm>
          <a:prstGeom prst="rect">
            <a:avLst/>
          </a:prstGeom>
        </p:spPr>
        <p:txBody>
          <a:bodyPr lIns="0" tIns="0" rIns="0" bIns="0" rtlCol="0" anchor="t">
            <a:spAutoFit/>
          </a:bodyPr>
          <a:lstStyle/>
          <a:p>
            <a:pPr algn="ctr">
              <a:lnSpc>
                <a:spcPts val="2238"/>
              </a:lnSpc>
            </a:pPr>
            <a:r>
              <a:rPr lang="en-US" sz="1599" dirty="0">
                <a:solidFill>
                  <a:srgbClr val="F4F4F4"/>
                </a:solidFill>
                <a:latin typeface="Public Sans Bold"/>
              </a:rPr>
              <a:t>14</a:t>
            </a:r>
          </a:p>
        </p:txBody>
      </p:sp>
      <p:sp>
        <p:nvSpPr>
          <p:cNvPr id="5" name="TextBox 5"/>
          <p:cNvSpPr txBox="1"/>
          <p:nvPr/>
        </p:nvSpPr>
        <p:spPr>
          <a:xfrm>
            <a:off x="1028700" y="1992715"/>
            <a:ext cx="10665474"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Evaluation</a:t>
            </a:r>
          </a:p>
        </p:txBody>
      </p:sp>
      <p:sp>
        <p:nvSpPr>
          <p:cNvPr id="6" name="TextBox 6"/>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6.</a:t>
            </a:r>
          </a:p>
        </p:txBody>
      </p:sp>
      <p:grpSp>
        <p:nvGrpSpPr>
          <p:cNvPr id="7" name="Group 7"/>
          <p:cNvGrpSpPr/>
          <p:nvPr/>
        </p:nvGrpSpPr>
        <p:grpSpPr>
          <a:xfrm>
            <a:off x="1028700" y="7501147"/>
            <a:ext cx="759893" cy="759893"/>
            <a:chOff x="0" y="0"/>
            <a:chExt cx="1013191" cy="1013191"/>
          </a:xfrm>
        </p:grpSpPr>
        <p:sp>
          <p:nvSpPr>
            <p:cNvPr id="8" name="Freeform 8"/>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graphicFrame>
        <p:nvGraphicFramePr>
          <p:cNvPr id="9" name="Table 9"/>
          <p:cNvGraphicFramePr>
            <a:graphicFrameLocks noGrp="1"/>
          </p:cNvGraphicFramePr>
          <p:nvPr/>
        </p:nvGraphicFramePr>
        <p:xfrm>
          <a:off x="1783392" y="3125137"/>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ctr">
                        <a:lnSpc>
                          <a:spcPts val="2378"/>
                        </a:lnSpc>
                        <a:defRPr/>
                      </a:pPr>
                      <a:r>
                        <a:rPr lang="en-US" sz="1699">
                          <a:solidFill>
                            <a:srgbClr val="000000"/>
                          </a:solidFill>
                          <a:latin typeface="Public Sans"/>
                        </a:rPr>
                        <a:t>Metric Discrepancy: Custom implementations may show slightly lower precision, recall, and F1-score compared to library functions.</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nvGraphicFramePr>
        <p:xfrm>
          <a:off x="1028700" y="3125137"/>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8</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4DFB5"/>
                    </a:solidFill>
                  </a:tcPr>
                </a:tc>
                <a:extLst>
                  <a:ext uri="{0D108BD9-81ED-4DB2-BD59-A6C34878D82A}">
                    <a16:rowId xmlns:a16="http://schemas.microsoft.com/office/drawing/2014/main" val="10000"/>
                  </a:ext>
                </a:extLst>
              </a:tr>
            </a:tbl>
          </a:graphicData>
        </a:graphic>
      </p:graphicFrame>
      <p:graphicFrame>
        <p:nvGraphicFramePr>
          <p:cNvPr id="11" name="Table 11"/>
          <p:cNvGraphicFramePr>
            <a:graphicFrameLocks noGrp="1"/>
          </p:cNvGraphicFramePr>
          <p:nvPr/>
        </p:nvGraphicFramePr>
        <p:xfrm>
          <a:off x="1783392" y="3860490"/>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ctr">
                        <a:lnSpc>
                          <a:spcPts val="2378"/>
                        </a:lnSpc>
                        <a:defRPr/>
                      </a:pPr>
                      <a:r>
                        <a:rPr lang="en-US" sz="1699">
                          <a:solidFill>
                            <a:srgbClr val="000000"/>
                          </a:solidFill>
                          <a:latin typeface="Public Sans"/>
                        </a:rPr>
                        <a:t>Accuracy Gap: Lower accuracy in custom implementations suggests more incorrect predictions overall.</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2" name="Table 12"/>
          <p:cNvGraphicFramePr>
            <a:graphicFrameLocks noGrp="1"/>
          </p:cNvGraphicFramePr>
          <p:nvPr/>
        </p:nvGraphicFramePr>
        <p:xfrm>
          <a:off x="1028700" y="3860490"/>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9</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4DFB5"/>
                    </a:solidFill>
                  </a:tcPr>
                </a:tc>
                <a:extLst>
                  <a:ext uri="{0D108BD9-81ED-4DB2-BD59-A6C34878D82A}">
                    <a16:rowId xmlns:a16="http://schemas.microsoft.com/office/drawing/2014/main" val="10000"/>
                  </a:ext>
                </a:extLst>
              </a:tr>
            </a:tbl>
          </a:graphicData>
        </a:graphic>
      </p:graphicFrame>
      <p:graphicFrame>
        <p:nvGraphicFramePr>
          <p:cNvPr id="13" name="Table 13"/>
          <p:cNvGraphicFramePr>
            <a:graphicFrameLocks noGrp="1"/>
          </p:cNvGraphicFramePr>
          <p:nvPr/>
        </p:nvGraphicFramePr>
        <p:xfrm>
          <a:off x="1783392" y="4593915"/>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ctr">
                        <a:lnSpc>
                          <a:spcPts val="2378"/>
                        </a:lnSpc>
                        <a:defRPr/>
                      </a:pPr>
                      <a:r>
                        <a:rPr lang="en-US" sz="1699">
                          <a:solidFill>
                            <a:srgbClr val="000000"/>
                          </a:solidFill>
                          <a:latin typeface="Public Sans"/>
                        </a:rPr>
                        <a:t>Loss Variation: Higher training and validation loss in custom implementations imply less effective error minimization and poorer generalization.</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4" name="Table 14"/>
          <p:cNvGraphicFramePr>
            <a:graphicFrameLocks noGrp="1"/>
          </p:cNvGraphicFramePr>
          <p:nvPr/>
        </p:nvGraphicFramePr>
        <p:xfrm>
          <a:off x="1028700" y="4593915"/>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10</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bl>
          </a:graphicData>
        </a:graphic>
      </p:graphicFrame>
      <p:graphicFrame>
        <p:nvGraphicFramePr>
          <p:cNvPr id="15" name="Table 15"/>
          <p:cNvGraphicFramePr>
            <a:graphicFrameLocks noGrp="1"/>
          </p:cNvGraphicFramePr>
          <p:nvPr/>
        </p:nvGraphicFramePr>
        <p:xfrm>
          <a:off x="1783392" y="5327340"/>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ctr">
                        <a:lnSpc>
                          <a:spcPts val="2378"/>
                        </a:lnSpc>
                        <a:defRPr/>
                      </a:pPr>
                      <a:r>
                        <a:rPr lang="en-US" sz="1699">
                          <a:solidFill>
                            <a:srgbClr val="000000"/>
                          </a:solidFill>
                          <a:latin typeface="Public Sans"/>
                        </a:rPr>
                        <a:t>Convergence Challenges: Custom implementations may exhibit slower convergence and less stable performance over epochs.</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6" name="Table 16"/>
          <p:cNvGraphicFramePr>
            <a:graphicFrameLocks noGrp="1"/>
          </p:cNvGraphicFramePr>
          <p:nvPr/>
        </p:nvGraphicFramePr>
        <p:xfrm>
          <a:off x="1028700" y="5327340"/>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11</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bl>
          </a:graphicData>
        </a:graphic>
      </p:graphicFrame>
      <p:graphicFrame>
        <p:nvGraphicFramePr>
          <p:cNvPr id="17" name="Table 17"/>
          <p:cNvGraphicFramePr>
            <a:graphicFrameLocks noGrp="1"/>
          </p:cNvGraphicFramePr>
          <p:nvPr/>
        </p:nvGraphicFramePr>
        <p:xfrm>
          <a:off x="1783392" y="6060765"/>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ctr">
                        <a:lnSpc>
                          <a:spcPts val="2378"/>
                        </a:lnSpc>
                        <a:defRPr/>
                      </a:pPr>
                      <a:r>
                        <a:rPr lang="en-US" sz="1699">
                          <a:solidFill>
                            <a:srgbClr val="000000"/>
                          </a:solidFill>
                          <a:latin typeface="Public Sans"/>
                        </a:rPr>
                        <a:t>Optimization Deficiency: Lack of extensive optimization and fine-tuning may contribute to inferior performance in custom implementations.</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8" name="Table 18"/>
          <p:cNvGraphicFramePr>
            <a:graphicFrameLocks noGrp="1"/>
          </p:cNvGraphicFramePr>
          <p:nvPr/>
        </p:nvGraphicFramePr>
        <p:xfrm>
          <a:off x="1028700" y="6060765"/>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12</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bl>
          </a:graphicData>
        </a:graphic>
      </p:graphicFrame>
      <p:graphicFrame>
        <p:nvGraphicFramePr>
          <p:cNvPr id="19" name="Table 19"/>
          <p:cNvGraphicFramePr>
            <a:graphicFrameLocks noGrp="1"/>
          </p:cNvGraphicFramePr>
          <p:nvPr/>
        </p:nvGraphicFramePr>
        <p:xfrm>
          <a:off x="1783392" y="6794190"/>
          <a:ext cx="15456858" cy="847725"/>
        </p:xfrm>
        <a:graphic>
          <a:graphicData uri="http://schemas.openxmlformats.org/drawingml/2006/table">
            <a:tbl>
              <a:tblPr/>
              <a:tblGrid>
                <a:gridCol w="15456858">
                  <a:extLst>
                    <a:ext uri="{9D8B030D-6E8A-4147-A177-3AD203B41FA5}">
                      <a16:colId xmlns:a16="http://schemas.microsoft.com/office/drawing/2014/main" val="20000"/>
                    </a:ext>
                  </a:extLst>
                </a:gridCol>
              </a:tblGrid>
              <a:tr h="847725">
                <a:tc>
                  <a:txBody>
                    <a:bodyPr/>
                    <a:lstStyle/>
                    <a:p>
                      <a:pPr algn="ctr">
                        <a:lnSpc>
                          <a:spcPts val="2378"/>
                        </a:lnSpc>
                        <a:defRPr/>
                      </a:pPr>
                      <a:r>
                        <a:rPr lang="en-US" sz="1699">
                          <a:solidFill>
                            <a:srgbClr val="000000"/>
                          </a:solidFill>
                          <a:latin typeface="Public Sans"/>
                        </a:rPr>
                        <a:t>Stopwords Removal and Overfitting: Eliminating stopwords during preprocessing can lead to overfitting, as the model may rely too heavily on specific patterns, compromising its ability to generalize.</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20" name="Table 20"/>
          <p:cNvGraphicFramePr>
            <a:graphicFrameLocks noGrp="1"/>
          </p:cNvGraphicFramePr>
          <p:nvPr/>
        </p:nvGraphicFramePr>
        <p:xfrm>
          <a:off x="1028700" y="6794190"/>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13</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62DFAB"/>
                    </a:solidFill>
                  </a:tcPr>
                </a:tc>
                <a:extLst>
                  <a:ext uri="{0D108BD9-81ED-4DB2-BD59-A6C34878D82A}">
                    <a16:rowId xmlns:a16="http://schemas.microsoft.com/office/drawing/2014/main" val="10000"/>
                  </a:ext>
                </a:extLst>
              </a:tr>
            </a:tbl>
          </a:graphicData>
        </a:graphic>
      </p:graphicFrame>
      <p:graphicFrame>
        <p:nvGraphicFramePr>
          <p:cNvPr id="21" name="Table 21"/>
          <p:cNvGraphicFramePr>
            <a:graphicFrameLocks noGrp="1"/>
          </p:cNvGraphicFramePr>
          <p:nvPr/>
        </p:nvGraphicFramePr>
        <p:xfrm>
          <a:off x="1783392" y="7527615"/>
          <a:ext cx="15456858" cy="844297"/>
        </p:xfrm>
        <a:graphic>
          <a:graphicData uri="http://schemas.openxmlformats.org/drawingml/2006/table">
            <a:tbl>
              <a:tblPr/>
              <a:tblGrid>
                <a:gridCol w="15456858">
                  <a:extLst>
                    <a:ext uri="{9D8B030D-6E8A-4147-A177-3AD203B41FA5}">
                      <a16:colId xmlns:a16="http://schemas.microsoft.com/office/drawing/2014/main" val="20000"/>
                    </a:ext>
                  </a:extLst>
                </a:gridCol>
              </a:tblGrid>
              <a:tr h="844297">
                <a:tc>
                  <a:txBody>
                    <a:bodyPr/>
                    <a:lstStyle/>
                    <a:p>
                      <a:pPr algn="ctr">
                        <a:lnSpc>
                          <a:spcPts val="2238"/>
                        </a:lnSpc>
                        <a:defRPr/>
                      </a:pPr>
                      <a:r>
                        <a:rPr lang="en-US" sz="1599">
                          <a:solidFill>
                            <a:srgbClr val="000000"/>
                          </a:solidFill>
                          <a:latin typeface="Public Sans"/>
                        </a:rPr>
                        <a:t>Retaining Stopwords for Generalization: Preserving stopwords provides the model with a broader range of linguistic cues, aiding in better generalization and improved performance on validation or test datasets.</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22" name="Table 22"/>
          <p:cNvGraphicFramePr>
            <a:graphicFrameLocks noGrp="1"/>
          </p:cNvGraphicFramePr>
          <p:nvPr/>
        </p:nvGraphicFramePr>
        <p:xfrm>
          <a:off x="1028700" y="7501147"/>
          <a:ext cx="754692" cy="874193"/>
        </p:xfrm>
        <a:graphic>
          <a:graphicData uri="http://schemas.openxmlformats.org/drawingml/2006/table">
            <a:tbl>
              <a:tblPr/>
              <a:tblGrid>
                <a:gridCol w="754692">
                  <a:extLst>
                    <a:ext uri="{9D8B030D-6E8A-4147-A177-3AD203B41FA5}">
                      <a16:colId xmlns:a16="http://schemas.microsoft.com/office/drawing/2014/main" val="20000"/>
                    </a:ext>
                  </a:extLst>
                </a:gridCol>
              </a:tblGrid>
              <a:tr h="874193">
                <a:tc>
                  <a:txBody>
                    <a:bodyPr/>
                    <a:lstStyle/>
                    <a:p>
                      <a:pPr algn="ctr">
                        <a:lnSpc>
                          <a:spcPts val="3359"/>
                        </a:lnSpc>
                        <a:defRPr/>
                      </a:pPr>
                      <a:r>
                        <a:rPr lang="en-US" sz="2399">
                          <a:solidFill>
                            <a:srgbClr val="000000"/>
                          </a:solidFill>
                          <a:latin typeface="Public Sans Bold"/>
                        </a:rPr>
                        <a:t>14</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62DFAB"/>
                    </a:solidFill>
                  </a:tcPr>
                </a:tc>
                <a:extLst>
                  <a:ext uri="{0D108BD9-81ED-4DB2-BD59-A6C34878D82A}">
                    <a16:rowId xmlns:a16="http://schemas.microsoft.com/office/drawing/2014/main" val="10000"/>
                  </a:ext>
                </a:extLst>
              </a:tr>
            </a:tbl>
          </a:graphicData>
        </a:graphic>
      </p:graphicFrame>
      <p:sp>
        <p:nvSpPr>
          <p:cNvPr id="23" name="TextBox 23"/>
          <p:cNvSpPr txBox="1"/>
          <p:nvPr/>
        </p:nvSpPr>
        <p:spPr>
          <a:xfrm>
            <a:off x="2073615" y="8742535"/>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24" name="TextBox 24"/>
          <p:cNvSpPr txBox="1"/>
          <p:nvPr/>
        </p:nvSpPr>
        <p:spPr>
          <a:xfrm>
            <a:off x="2073615" y="9040667"/>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ABC1"/>
        </a:solidFill>
        <a:effectLst/>
      </p:bgPr>
    </p:bg>
    <p:spTree>
      <p:nvGrpSpPr>
        <p:cNvPr id="1" name=""/>
        <p:cNvGrpSpPr/>
        <p:nvPr/>
      </p:nvGrpSpPr>
      <p:grpSpPr>
        <a:xfrm>
          <a:off x="0" y="0"/>
          <a:ext cx="0" cy="0"/>
          <a:chOff x="0" y="0"/>
          <a:chExt cx="0" cy="0"/>
        </a:xfrm>
      </p:grpSpPr>
      <p:sp>
        <p:nvSpPr>
          <p:cNvPr id="2" name="TextBox 2"/>
          <p:cNvSpPr txBox="1"/>
          <p:nvPr/>
        </p:nvSpPr>
        <p:spPr>
          <a:xfrm>
            <a:off x="2024394" y="859355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3" name="TextBox 3"/>
          <p:cNvSpPr txBox="1"/>
          <p:nvPr/>
        </p:nvSpPr>
        <p:spPr>
          <a:xfrm>
            <a:off x="2024394" y="8891689"/>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grpSp>
        <p:nvGrpSpPr>
          <p:cNvPr id="4" name="Group 4"/>
          <p:cNvGrpSpPr/>
          <p:nvPr/>
        </p:nvGrpSpPr>
        <p:grpSpPr>
          <a:xfrm>
            <a:off x="1028700" y="8498407"/>
            <a:ext cx="759893" cy="759893"/>
            <a:chOff x="0" y="0"/>
            <a:chExt cx="1013191" cy="1013191"/>
          </a:xfrm>
        </p:grpSpPr>
        <p:sp>
          <p:nvSpPr>
            <p:cNvPr id="5" name="Freeform 5"/>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6" name="TextBox 6"/>
          <p:cNvSpPr txBox="1"/>
          <p:nvPr/>
        </p:nvSpPr>
        <p:spPr>
          <a:xfrm>
            <a:off x="1028700" y="1009650"/>
            <a:ext cx="10665474"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The Document Workflow</a:t>
            </a:r>
          </a:p>
        </p:txBody>
      </p:sp>
      <p:graphicFrame>
        <p:nvGraphicFramePr>
          <p:cNvPr id="7" name="Table 7"/>
          <p:cNvGraphicFramePr>
            <a:graphicFrameLocks noGrp="1"/>
          </p:cNvGraphicFramePr>
          <p:nvPr>
            <p:extLst>
              <p:ext uri="{D42A27DB-BD31-4B8C-83A1-F6EECF244321}">
                <p14:modId xmlns:p14="http://schemas.microsoft.com/office/powerpoint/2010/main" val="3375358185"/>
              </p:ext>
            </p:extLst>
          </p:nvPr>
        </p:nvGraphicFramePr>
        <p:xfrm>
          <a:off x="1783392" y="2443934"/>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l">
                        <a:lnSpc>
                          <a:spcPts val="3359"/>
                        </a:lnSpc>
                        <a:defRPr/>
                      </a:pPr>
                      <a:r>
                        <a:rPr lang="en-US" sz="2399">
                          <a:solidFill>
                            <a:srgbClr val="000000"/>
                          </a:solidFill>
                          <a:latin typeface="Public Sans"/>
                        </a:rPr>
                        <a:t>The Concept of Sentiment Analysis and Machine Learning</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3783070685"/>
              </p:ext>
            </p:extLst>
          </p:nvPr>
        </p:nvGraphicFramePr>
        <p:xfrm>
          <a:off x="1028700" y="2443934"/>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3139"/>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nvGraphicFramePr>
        <p:xfrm>
          <a:off x="1783392" y="3135114"/>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l">
                        <a:lnSpc>
                          <a:spcPts val="3359"/>
                        </a:lnSpc>
                        <a:defRPr/>
                      </a:pPr>
                      <a:r>
                        <a:rPr lang="en-US" sz="2399">
                          <a:solidFill>
                            <a:srgbClr val="000000"/>
                          </a:solidFill>
                          <a:latin typeface="Public Sans"/>
                        </a:rPr>
                        <a:t>The Involvement of OSINT</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nvGraphicFramePr>
        <p:xfrm>
          <a:off x="1028700" y="3135114"/>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2</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696E"/>
                    </a:solidFill>
                  </a:tcPr>
                </a:tc>
                <a:extLst>
                  <a:ext uri="{0D108BD9-81ED-4DB2-BD59-A6C34878D82A}">
                    <a16:rowId xmlns:a16="http://schemas.microsoft.com/office/drawing/2014/main" val="10000"/>
                  </a:ext>
                </a:extLst>
              </a:tr>
            </a:tbl>
          </a:graphicData>
        </a:graphic>
      </p:graphicFrame>
      <p:graphicFrame>
        <p:nvGraphicFramePr>
          <p:cNvPr id="11" name="Table 11"/>
          <p:cNvGraphicFramePr>
            <a:graphicFrameLocks noGrp="1"/>
          </p:cNvGraphicFramePr>
          <p:nvPr/>
        </p:nvGraphicFramePr>
        <p:xfrm>
          <a:off x="1783392" y="3868539"/>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l">
                        <a:lnSpc>
                          <a:spcPts val="3359"/>
                        </a:lnSpc>
                        <a:defRPr/>
                      </a:pPr>
                      <a:r>
                        <a:rPr lang="en-US" sz="2399">
                          <a:solidFill>
                            <a:srgbClr val="000000"/>
                          </a:solidFill>
                          <a:latin typeface="Public Sans"/>
                        </a:rPr>
                        <a:t>LSTM and GRU Algorithm</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2" name="Table 12"/>
          <p:cNvGraphicFramePr>
            <a:graphicFrameLocks noGrp="1"/>
          </p:cNvGraphicFramePr>
          <p:nvPr/>
        </p:nvGraphicFramePr>
        <p:xfrm>
          <a:off x="1028700" y="3868539"/>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3</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683A3"/>
                    </a:solidFill>
                  </a:tcPr>
                </a:tc>
                <a:extLst>
                  <a:ext uri="{0D108BD9-81ED-4DB2-BD59-A6C34878D82A}">
                    <a16:rowId xmlns:a16="http://schemas.microsoft.com/office/drawing/2014/main" val="10000"/>
                  </a:ext>
                </a:extLst>
              </a:tr>
            </a:tbl>
          </a:graphicData>
        </a:graphic>
      </p:graphicFrame>
      <p:graphicFrame>
        <p:nvGraphicFramePr>
          <p:cNvPr id="13" name="Table 13"/>
          <p:cNvGraphicFramePr>
            <a:graphicFrameLocks noGrp="1"/>
          </p:cNvGraphicFramePr>
          <p:nvPr/>
        </p:nvGraphicFramePr>
        <p:xfrm>
          <a:off x="1783392" y="4601964"/>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l">
                        <a:lnSpc>
                          <a:spcPts val="3359"/>
                        </a:lnSpc>
                        <a:defRPr/>
                      </a:pPr>
                      <a:r>
                        <a:rPr lang="en-US" sz="2399">
                          <a:solidFill>
                            <a:srgbClr val="000000"/>
                          </a:solidFill>
                          <a:latin typeface="Public Sans"/>
                        </a:rPr>
                        <a:t>Custom LSTM and GRU</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4" name="Table 14"/>
          <p:cNvGraphicFramePr>
            <a:graphicFrameLocks noGrp="1"/>
          </p:cNvGraphicFramePr>
          <p:nvPr/>
        </p:nvGraphicFramePr>
        <p:xfrm>
          <a:off x="1028700" y="4601964"/>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4</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4DFB5"/>
                    </a:solidFill>
                  </a:tcPr>
                </a:tc>
                <a:extLst>
                  <a:ext uri="{0D108BD9-81ED-4DB2-BD59-A6C34878D82A}">
                    <a16:rowId xmlns:a16="http://schemas.microsoft.com/office/drawing/2014/main" val="10000"/>
                  </a:ext>
                </a:extLst>
              </a:tr>
            </a:tbl>
          </a:graphicData>
        </a:graphic>
      </p:graphicFrame>
      <p:graphicFrame>
        <p:nvGraphicFramePr>
          <p:cNvPr id="15" name="Table 15"/>
          <p:cNvGraphicFramePr>
            <a:graphicFrameLocks noGrp="1"/>
          </p:cNvGraphicFramePr>
          <p:nvPr/>
        </p:nvGraphicFramePr>
        <p:xfrm>
          <a:off x="1783392" y="5335389"/>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l">
                        <a:lnSpc>
                          <a:spcPts val="3359"/>
                        </a:lnSpc>
                        <a:defRPr/>
                      </a:pPr>
                      <a:r>
                        <a:rPr lang="en-US" sz="2399">
                          <a:solidFill>
                            <a:srgbClr val="000000"/>
                          </a:solidFill>
                          <a:latin typeface="Public Sans"/>
                        </a:rPr>
                        <a:t>The Methodology</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6" name="Table 16"/>
          <p:cNvGraphicFramePr>
            <a:graphicFrameLocks noGrp="1"/>
          </p:cNvGraphicFramePr>
          <p:nvPr/>
        </p:nvGraphicFramePr>
        <p:xfrm>
          <a:off x="1028700" y="5335389"/>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5</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38E"/>
                    </a:solidFill>
                  </a:tcPr>
                </a:tc>
                <a:extLst>
                  <a:ext uri="{0D108BD9-81ED-4DB2-BD59-A6C34878D82A}">
                    <a16:rowId xmlns:a16="http://schemas.microsoft.com/office/drawing/2014/main" val="10000"/>
                  </a:ext>
                </a:extLst>
              </a:tr>
            </a:tbl>
          </a:graphicData>
        </a:graphic>
      </p:graphicFrame>
      <p:graphicFrame>
        <p:nvGraphicFramePr>
          <p:cNvPr id="17" name="Table 17"/>
          <p:cNvGraphicFramePr>
            <a:graphicFrameLocks noGrp="1"/>
          </p:cNvGraphicFramePr>
          <p:nvPr/>
        </p:nvGraphicFramePr>
        <p:xfrm>
          <a:off x="1783392" y="6068814"/>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l">
                        <a:lnSpc>
                          <a:spcPts val="3359"/>
                        </a:lnSpc>
                        <a:defRPr/>
                      </a:pPr>
                      <a:r>
                        <a:rPr lang="en-US" sz="2399">
                          <a:solidFill>
                            <a:srgbClr val="000000"/>
                          </a:solidFill>
                          <a:latin typeface="Public Sans"/>
                        </a:rPr>
                        <a:t>Evaluation and Conclusion</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8" name="Table 18"/>
          <p:cNvGraphicFramePr>
            <a:graphicFrameLocks noGrp="1"/>
          </p:cNvGraphicFramePr>
          <p:nvPr/>
        </p:nvGraphicFramePr>
        <p:xfrm>
          <a:off x="1028700" y="6068814"/>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6</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94DDDE"/>
                    </a:solidFill>
                  </a:tcPr>
                </a:tc>
                <a:extLst>
                  <a:ext uri="{0D108BD9-81ED-4DB2-BD59-A6C34878D82A}">
                    <a16:rowId xmlns:a16="http://schemas.microsoft.com/office/drawing/2014/main" val="10000"/>
                  </a:ext>
                </a:extLst>
              </a:tr>
            </a:tbl>
          </a:graphicData>
        </a:graphic>
      </p:graphicFrame>
      <p:graphicFrame>
        <p:nvGraphicFramePr>
          <p:cNvPr id="19" name="Table 19"/>
          <p:cNvGraphicFramePr>
            <a:graphicFrameLocks noGrp="1"/>
          </p:cNvGraphicFramePr>
          <p:nvPr/>
        </p:nvGraphicFramePr>
        <p:xfrm>
          <a:off x="1783392" y="6802239"/>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l">
                        <a:lnSpc>
                          <a:spcPts val="3359"/>
                        </a:lnSpc>
                        <a:defRPr/>
                      </a:pPr>
                      <a:r>
                        <a:rPr lang="en-US" sz="2399">
                          <a:solidFill>
                            <a:srgbClr val="000000"/>
                          </a:solidFill>
                          <a:latin typeface="Public Sans"/>
                        </a:rPr>
                        <a:t>Questions?</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20" name="Table 20"/>
          <p:cNvGraphicFramePr>
            <a:graphicFrameLocks noGrp="1"/>
          </p:cNvGraphicFramePr>
          <p:nvPr/>
        </p:nvGraphicFramePr>
        <p:xfrm>
          <a:off x="1028700" y="6802239"/>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7</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62DFAB"/>
                    </a:solidFill>
                  </a:tcPr>
                </a:tc>
                <a:extLst>
                  <a:ext uri="{0D108BD9-81ED-4DB2-BD59-A6C34878D82A}">
                    <a16:rowId xmlns:a16="http://schemas.microsoft.com/office/drawing/2014/main" val="10000"/>
                  </a:ext>
                </a:extLst>
              </a:tr>
            </a:tbl>
          </a:graphicData>
        </a:graphic>
      </p:graphicFrame>
      <p:sp>
        <p:nvSpPr>
          <p:cNvPr id="21" name="TextBox 21"/>
          <p:cNvSpPr txBox="1"/>
          <p:nvPr/>
        </p:nvSpPr>
        <p:spPr>
          <a:xfrm>
            <a:off x="1347290" y="8749779"/>
            <a:ext cx="122714" cy="247624"/>
          </a:xfrm>
          <a:prstGeom prst="rect">
            <a:avLst/>
          </a:prstGeom>
        </p:spPr>
        <p:txBody>
          <a:bodyPr lIns="0" tIns="0" rIns="0" bIns="0" rtlCol="0" anchor="t">
            <a:spAutoFit/>
          </a:bodyPr>
          <a:lstStyle/>
          <a:p>
            <a:pPr algn="ctr">
              <a:lnSpc>
                <a:spcPts val="1919"/>
              </a:lnSpc>
              <a:spcBef>
                <a:spcPct val="0"/>
              </a:spcBef>
            </a:pPr>
            <a:r>
              <a:rPr lang="en-US" sz="1599" spc="-49">
                <a:solidFill>
                  <a:srgbClr val="FFFFFF"/>
                </a:solidFill>
                <a:latin typeface="Public Sans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2DF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40229"/>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dirty="0"/>
            </a:p>
          </p:txBody>
        </p:sp>
      </p:grpSp>
      <p:graphicFrame>
        <p:nvGraphicFramePr>
          <p:cNvPr id="4" name="Table 4"/>
          <p:cNvGraphicFramePr>
            <a:graphicFrameLocks noGrp="1"/>
          </p:cNvGraphicFramePr>
          <p:nvPr/>
        </p:nvGraphicFramePr>
        <p:xfrm>
          <a:off x="1783392" y="3125137"/>
          <a:ext cx="15456858" cy="847725"/>
        </p:xfrm>
        <a:graphic>
          <a:graphicData uri="http://schemas.openxmlformats.org/drawingml/2006/table">
            <a:tbl>
              <a:tblPr/>
              <a:tblGrid>
                <a:gridCol w="15456858">
                  <a:extLst>
                    <a:ext uri="{9D8B030D-6E8A-4147-A177-3AD203B41FA5}">
                      <a16:colId xmlns:a16="http://schemas.microsoft.com/office/drawing/2014/main" val="20000"/>
                    </a:ext>
                  </a:extLst>
                </a:gridCol>
              </a:tblGrid>
              <a:tr h="847725">
                <a:tc>
                  <a:txBody>
                    <a:bodyPr/>
                    <a:lstStyle/>
                    <a:p>
                      <a:pPr algn="ctr">
                        <a:lnSpc>
                          <a:spcPts val="2378"/>
                        </a:lnSpc>
                        <a:defRPr/>
                      </a:pPr>
                      <a:r>
                        <a:rPr lang="en-US" sz="1699">
                          <a:solidFill>
                            <a:srgbClr val="000000"/>
                          </a:solidFill>
                          <a:latin typeface="Public Sans Bold"/>
                        </a:rPr>
                        <a:t>Model Performance: LSTM library outperforms others, achieving highest accuracy, precision, recall, and F1-score, indicating effective capture of data patterns.</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5" name="Table 5"/>
          <p:cNvGraphicFramePr>
            <a:graphicFrameLocks noGrp="1"/>
          </p:cNvGraphicFramePr>
          <p:nvPr/>
        </p:nvGraphicFramePr>
        <p:xfrm>
          <a:off x="1028700" y="3125137"/>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15</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62DFAB"/>
                    </a:solidFill>
                  </a:tcPr>
                </a:tc>
                <a:extLst>
                  <a:ext uri="{0D108BD9-81ED-4DB2-BD59-A6C34878D82A}">
                    <a16:rowId xmlns:a16="http://schemas.microsoft.com/office/drawing/2014/main" val="10000"/>
                  </a:ext>
                </a:extLst>
              </a:tr>
            </a:tbl>
          </a:graphicData>
        </a:graphic>
      </p:graphicFrame>
      <p:graphicFrame>
        <p:nvGraphicFramePr>
          <p:cNvPr id="6" name="Table 6"/>
          <p:cNvGraphicFramePr>
            <a:graphicFrameLocks noGrp="1"/>
          </p:cNvGraphicFramePr>
          <p:nvPr/>
        </p:nvGraphicFramePr>
        <p:xfrm>
          <a:off x="1783392" y="3860490"/>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ctr">
                        <a:lnSpc>
                          <a:spcPts val="2238"/>
                        </a:lnSpc>
                        <a:defRPr/>
                      </a:pPr>
                      <a:r>
                        <a:rPr lang="en-US" sz="1599">
                          <a:solidFill>
                            <a:srgbClr val="000000"/>
                          </a:solidFill>
                          <a:latin typeface="Public Sans Bold"/>
                        </a:rPr>
                        <a:t>Custom GRU Performance: Shows lowest overall performance with slightly lower metrics compared to other models.</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1028700" y="3860490"/>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16</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62DFAB"/>
                    </a:solidFill>
                  </a:tcPr>
                </a:tc>
                <a:extLst>
                  <a:ext uri="{0D108BD9-81ED-4DB2-BD59-A6C34878D82A}">
                    <a16:rowId xmlns:a16="http://schemas.microsoft.com/office/drawing/2014/main" val="10000"/>
                  </a:ext>
                </a:extLst>
              </a:tr>
            </a:tbl>
          </a:graphicData>
        </a:graphic>
      </p:graphicFrame>
      <p:sp>
        <p:nvSpPr>
          <p:cNvPr id="8" name="TextBox 8"/>
          <p:cNvSpPr txBox="1"/>
          <p:nvPr/>
        </p:nvSpPr>
        <p:spPr>
          <a:xfrm>
            <a:off x="1066800" y="8887151"/>
            <a:ext cx="658293" cy="258725"/>
          </a:xfrm>
          <a:prstGeom prst="rect">
            <a:avLst/>
          </a:prstGeom>
        </p:spPr>
        <p:txBody>
          <a:bodyPr lIns="0" tIns="0" rIns="0" bIns="0" rtlCol="0" anchor="t">
            <a:spAutoFit/>
          </a:bodyPr>
          <a:lstStyle/>
          <a:p>
            <a:pPr algn="ctr">
              <a:lnSpc>
                <a:spcPts val="2238"/>
              </a:lnSpc>
            </a:pPr>
            <a:r>
              <a:rPr lang="en-US" sz="1599" dirty="0">
                <a:solidFill>
                  <a:srgbClr val="F4F4F4"/>
                </a:solidFill>
                <a:latin typeface="Public Sans Bold"/>
              </a:rPr>
              <a:t>15</a:t>
            </a:r>
          </a:p>
        </p:txBody>
      </p:sp>
      <p:sp>
        <p:nvSpPr>
          <p:cNvPr id="9" name="TextBox 9"/>
          <p:cNvSpPr txBox="1"/>
          <p:nvPr/>
        </p:nvSpPr>
        <p:spPr>
          <a:xfrm>
            <a:off x="1028700" y="1992715"/>
            <a:ext cx="10665474"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Conclusion</a:t>
            </a:r>
          </a:p>
        </p:txBody>
      </p:sp>
      <p:sp>
        <p:nvSpPr>
          <p:cNvPr id="10" name="TextBox 10"/>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6.</a:t>
            </a:r>
          </a:p>
        </p:txBody>
      </p:sp>
      <p:graphicFrame>
        <p:nvGraphicFramePr>
          <p:cNvPr id="11" name="Table 11"/>
          <p:cNvGraphicFramePr>
            <a:graphicFrameLocks noGrp="1"/>
          </p:cNvGraphicFramePr>
          <p:nvPr/>
        </p:nvGraphicFramePr>
        <p:xfrm>
          <a:off x="1783392" y="4593915"/>
          <a:ext cx="15456858" cy="809625"/>
        </p:xfrm>
        <a:graphic>
          <a:graphicData uri="http://schemas.openxmlformats.org/drawingml/2006/table">
            <a:tbl>
              <a:tblPr/>
              <a:tblGrid>
                <a:gridCol w="15456858">
                  <a:extLst>
                    <a:ext uri="{9D8B030D-6E8A-4147-A177-3AD203B41FA5}">
                      <a16:colId xmlns:a16="http://schemas.microsoft.com/office/drawing/2014/main" val="20000"/>
                    </a:ext>
                  </a:extLst>
                </a:gridCol>
              </a:tblGrid>
              <a:tr h="809625">
                <a:tc>
                  <a:txBody>
                    <a:bodyPr/>
                    <a:lstStyle/>
                    <a:p>
                      <a:pPr algn="ctr">
                        <a:lnSpc>
                          <a:spcPts val="2238"/>
                        </a:lnSpc>
                        <a:defRPr/>
                      </a:pPr>
                      <a:r>
                        <a:rPr lang="en-US" sz="1599">
                          <a:solidFill>
                            <a:srgbClr val="000000"/>
                          </a:solidFill>
                          <a:latin typeface="Public Sans Bold"/>
                        </a:rPr>
                        <a:t>Model Selection: LSTM library is preferred for maximizing predictive performance, but considerations like computational efficiency and interpretability should also be weighed.</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BE6"/>
                    </a:solidFill>
                  </a:tcPr>
                </a:tc>
                <a:extLst>
                  <a:ext uri="{0D108BD9-81ED-4DB2-BD59-A6C34878D82A}">
                    <a16:rowId xmlns:a16="http://schemas.microsoft.com/office/drawing/2014/main" val="10000"/>
                  </a:ext>
                </a:extLst>
              </a:tr>
            </a:tbl>
          </a:graphicData>
        </a:graphic>
      </p:graphicFrame>
      <p:graphicFrame>
        <p:nvGraphicFramePr>
          <p:cNvPr id="12" name="Table 12"/>
          <p:cNvGraphicFramePr>
            <a:graphicFrameLocks noGrp="1"/>
          </p:cNvGraphicFramePr>
          <p:nvPr/>
        </p:nvGraphicFramePr>
        <p:xfrm>
          <a:off x="1028700" y="4593915"/>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17</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62DFAB"/>
                    </a:solidFill>
                  </a:tcPr>
                </a:tc>
                <a:extLst>
                  <a:ext uri="{0D108BD9-81ED-4DB2-BD59-A6C34878D82A}">
                    <a16:rowId xmlns:a16="http://schemas.microsoft.com/office/drawing/2014/main" val="10000"/>
                  </a:ext>
                </a:extLst>
              </a:tr>
            </a:tbl>
          </a:graphicData>
        </a:graphic>
      </p:graphicFrame>
      <p:graphicFrame>
        <p:nvGraphicFramePr>
          <p:cNvPr id="13" name="Table 13"/>
          <p:cNvGraphicFramePr>
            <a:graphicFrameLocks noGrp="1"/>
          </p:cNvGraphicFramePr>
          <p:nvPr/>
        </p:nvGraphicFramePr>
        <p:xfrm>
          <a:off x="1783392" y="5327340"/>
          <a:ext cx="15456858" cy="733425"/>
        </p:xfrm>
        <a:graphic>
          <a:graphicData uri="http://schemas.openxmlformats.org/drawingml/2006/table">
            <a:tbl>
              <a:tblPr/>
              <a:tblGrid>
                <a:gridCol w="15456858">
                  <a:extLst>
                    <a:ext uri="{9D8B030D-6E8A-4147-A177-3AD203B41FA5}">
                      <a16:colId xmlns:a16="http://schemas.microsoft.com/office/drawing/2014/main" val="20000"/>
                    </a:ext>
                  </a:extLst>
                </a:gridCol>
              </a:tblGrid>
              <a:tr h="733425">
                <a:tc>
                  <a:txBody>
                    <a:bodyPr/>
                    <a:lstStyle/>
                    <a:p>
                      <a:pPr algn="ctr">
                        <a:lnSpc>
                          <a:spcPts val="2238"/>
                        </a:lnSpc>
                        <a:defRPr/>
                      </a:pPr>
                      <a:r>
                        <a:rPr lang="en-US" sz="1599">
                          <a:solidFill>
                            <a:srgbClr val="000000"/>
                          </a:solidFill>
                          <a:latin typeface="Public Sans Bold"/>
                        </a:rPr>
                        <a:t>Stopwords Removal: Decision to remove stopwords impacts model performance and generalization, potentially leading to overfitting.</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0"/>
                  </a:ext>
                </a:extLst>
              </a:tr>
            </a:tbl>
          </a:graphicData>
        </a:graphic>
      </p:graphicFrame>
      <p:graphicFrame>
        <p:nvGraphicFramePr>
          <p:cNvPr id="14" name="Table 14"/>
          <p:cNvGraphicFramePr>
            <a:graphicFrameLocks noGrp="1"/>
          </p:cNvGraphicFramePr>
          <p:nvPr/>
        </p:nvGraphicFramePr>
        <p:xfrm>
          <a:off x="1028700" y="5327340"/>
          <a:ext cx="754692" cy="733425"/>
        </p:xfrm>
        <a:graphic>
          <a:graphicData uri="http://schemas.openxmlformats.org/drawingml/2006/table">
            <a:tbl>
              <a:tblPr/>
              <a:tblGrid>
                <a:gridCol w="754692">
                  <a:extLst>
                    <a:ext uri="{9D8B030D-6E8A-4147-A177-3AD203B41FA5}">
                      <a16:colId xmlns:a16="http://schemas.microsoft.com/office/drawing/2014/main" val="20000"/>
                    </a:ext>
                  </a:extLst>
                </a:gridCol>
              </a:tblGrid>
              <a:tr h="733425">
                <a:tc>
                  <a:txBody>
                    <a:bodyPr/>
                    <a:lstStyle/>
                    <a:p>
                      <a:pPr algn="ctr">
                        <a:lnSpc>
                          <a:spcPts val="3359"/>
                        </a:lnSpc>
                        <a:defRPr/>
                      </a:pPr>
                      <a:r>
                        <a:rPr lang="en-US" sz="2399">
                          <a:solidFill>
                            <a:srgbClr val="000000"/>
                          </a:solidFill>
                          <a:latin typeface="Public Sans Bold"/>
                        </a:rPr>
                        <a:t>18</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62DFAB"/>
                    </a:solidFill>
                  </a:tcPr>
                </a:tc>
                <a:extLst>
                  <a:ext uri="{0D108BD9-81ED-4DB2-BD59-A6C34878D82A}">
                    <a16:rowId xmlns:a16="http://schemas.microsoft.com/office/drawing/2014/main" val="10000"/>
                  </a:ext>
                </a:extLst>
              </a:tr>
            </a:tbl>
          </a:graphicData>
        </a:graphic>
      </p:graphicFrame>
      <p:graphicFrame>
        <p:nvGraphicFramePr>
          <p:cNvPr id="15" name="Table 15"/>
          <p:cNvGraphicFramePr>
            <a:graphicFrameLocks noGrp="1"/>
          </p:cNvGraphicFramePr>
          <p:nvPr/>
        </p:nvGraphicFramePr>
        <p:xfrm>
          <a:off x="1783392" y="6060765"/>
          <a:ext cx="15456858" cy="809625"/>
        </p:xfrm>
        <a:graphic>
          <a:graphicData uri="http://schemas.openxmlformats.org/drawingml/2006/table">
            <a:tbl>
              <a:tblPr/>
              <a:tblGrid>
                <a:gridCol w="15456858">
                  <a:extLst>
                    <a:ext uri="{9D8B030D-6E8A-4147-A177-3AD203B41FA5}">
                      <a16:colId xmlns:a16="http://schemas.microsoft.com/office/drawing/2014/main" val="20000"/>
                    </a:ext>
                  </a:extLst>
                </a:gridCol>
              </a:tblGrid>
              <a:tr h="809625">
                <a:tc>
                  <a:txBody>
                    <a:bodyPr/>
                    <a:lstStyle/>
                    <a:p>
                      <a:pPr algn="ctr">
                        <a:lnSpc>
                          <a:spcPts val="2238"/>
                        </a:lnSpc>
                        <a:defRPr/>
                      </a:pPr>
                      <a:r>
                        <a:rPr lang="en-US" sz="1599">
                          <a:solidFill>
                            <a:srgbClr val="000000"/>
                          </a:solidFill>
                          <a:latin typeface="Public Sans Bold"/>
                        </a:rPr>
                        <a:t>Custom Implementation Variance: Differences in optimization techniques, model architectures, and training procedures contribute to performance discrepancies between custom implementations and library functions.</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0"/>
                  </a:ext>
                </a:extLst>
              </a:tr>
            </a:tbl>
          </a:graphicData>
        </a:graphic>
      </p:graphicFrame>
      <p:graphicFrame>
        <p:nvGraphicFramePr>
          <p:cNvPr id="16" name="Table 16"/>
          <p:cNvGraphicFramePr>
            <a:graphicFrameLocks noGrp="1"/>
          </p:cNvGraphicFramePr>
          <p:nvPr/>
        </p:nvGraphicFramePr>
        <p:xfrm>
          <a:off x="1028700" y="6060765"/>
          <a:ext cx="754692" cy="809625"/>
        </p:xfrm>
        <a:graphic>
          <a:graphicData uri="http://schemas.openxmlformats.org/drawingml/2006/table">
            <a:tbl>
              <a:tblPr/>
              <a:tblGrid>
                <a:gridCol w="754692">
                  <a:extLst>
                    <a:ext uri="{9D8B030D-6E8A-4147-A177-3AD203B41FA5}">
                      <a16:colId xmlns:a16="http://schemas.microsoft.com/office/drawing/2014/main" val="20000"/>
                    </a:ext>
                  </a:extLst>
                </a:gridCol>
              </a:tblGrid>
              <a:tr h="809625">
                <a:tc>
                  <a:txBody>
                    <a:bodyPr/>
                    <a:lstStyle/>
                    <a:p>
                      <a:pPr algn="ctr">
                        <a:lnSpc>
                          <a:spcPts val="3359"/>
                        </a:lnSpc>
                        <a:defRPr/>
                      </a:pPr>
                      <a:r>
                        <a:rPr lang="en-US" sz="2399">
                          <a:solidFill>
                            <a:srgbClr val="000000"/>
                          </a:solidFill>
                          <a:latin typeface="Public Sans Bold"/>
                        </a:rPr>
                        <a:t>19</a:t>
                      </a:r>
                      <a:endParaRPr lang="en-US" sz="1100"/>
                    </a:p>
                  </a:txBody>
                  <a:tcPr marL="104775" marR="104775" marT="104775" marB="10477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62DFAB"/>
                    </a:solidFill>
                  </a:tcPr>
                </a:tc>
                <a:extLst>
                  <a:ext uri="{0D108BD9-81ED-4DB2-BD59-A6C34878D82A}">
                    <a16:rowId xmlns:a16="http://schemas.microsoft.com/office/drawing/2014/main" val="10000"/>
                  </a:ext>
                </a:extLst>
              </a:tr>
            </a:tbl>
          </a:graphicData>
        </a:graphic>
      </p:graphicFrame>
      <p:sp>
        <p:nvSpPr>
          <p:cNvPr id="17" name="TextBox 17"/>
          <p:cNvSpPr txBox="1"/>
          <p:nvPr/>
        </p:nvSpPr>
        <p:spPr>
          <a:xfrm>
            <a:off x="2024394" y="8765394"/>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18" name="TextBox 18"/>
          <p:cNvSpPr txBox="1"/>
          <p:nvPr/>
        </p:nvSpPr>
        <p:spPr>
          <a:xfrm>
            <a:off x="2024394" y="906352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2DF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498407"/>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4" name="TextBox 4"/>
          <p:cNvSpPr txBox="1"/>
          <p:nvPr/>
        </p:nvSpPr>
        <p:spPr>
          <a:xfrm>
            <a:off x="1196478" y="8748996"/>
            <a:ext cx="424347" cy="258725"/>
          </a:xfrm>
          <a:prstGeom prst="rect">
            <a:avLst/>
          </a:prstGeom>
        </p:spPr>
        <p:txBody>
          <a:bodyPr lIns="0" tIns="0" rIns="0" bIns="0" rtlCol="0" anchor="t">
            <a:spAutoFit/>
          </a:bodyPr>
          <a:lstStyle/>
          <a:p>
            <a:pPr algn="ctr">
              <a:lnSpc>
                <a:spcPts val="2238"/>
              </a:lnSpc>
            </a:pPr>
            <a:r>
              <a:rPr lang="en-US" sz="1599" dirty="0">
                <a:solidFill>
                  <a:srgbClr val="FFFFFF"/>
                </a:solidFill>
                <a:latin typeface="Public Sans Bold"/>
              </a:rPr>
              <a:t>16</a:t>
            </a:r>
          </a:p>
        </p:txBody>
      </p:sp>
      <p:sp>
        <p:nvSpPr>
          <p:cNvPr id="5" name="TextBox 5"/>
          <p:cNvSpPr txBox="1"/>
          <p:nvPr/>
        </p:nvSpPr>
        <p:spPr>
          <a:xfrm>
            <a:off x="1028700" y="2199884"/>
            <a:ext cx="16230600" cy="1977314"/>
          </a:xfrm>
          <a:prstGeom prst="rect">
            <a:avLst/>
          </a:prstGeom>
        </p:spPr>
        <p:txBody>
          <a:bodyPr lIns="0" tIns="0" rIns="0" bIns="0" rtlCol="0" anchor="t">
            <a:spAutoFit/>
          </a:bodyPr>
          <a:lstStyle/>
          <a:p>
            <a:pPr algn="l">
              <a:lnSpc>
                <a:spcPts val="15096"/>
              </a:lnSpc>
            </a:pPr>
            <a:r>
              <a:rPr lang="en-US" sz="14242" spc="-441">
                <a:solidFill>
                  <a:srgbClr val="000000"/>
                </a:solidFill>
                <a:latin typeface="Public Sans Bold"/>
              </a:rPr>
              <a:t>The Future Aspects</a:t>
            </a:r>
          </a:p>
        </p:txBody>
      </p:sp>
      <p:sp>
        <p:nvSpPr>
          <p:cNvPr id="6" name="TextBox 6"/>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5.</a:t>
            </a:r>
          </a:p>
        </p:txBody>
      </p:sp>
      <p:sp>
        <p:nvSpPr>
          <p:cNvPr id="7" name="TextBox 7"/>
          <p:cNvSpPr txBox="1"/>
          <p:nvPr/>
        </p:nvSpPr>
        <p:spPr>
          <a:xfrm>
            <a:off x="2184632" y="4345083"/>
            <a:ext cx="4901968" cy="456792"/>
          </a:xfrm>
          <a:prstGeom prst="rect">
            <a:avLst/>
          </a:prstGeom>
        </p:spPr>
        <p:txBody>
          <a:bodyPr wrap="square" lIns="0" tIns="0" rIns="0" bIns="0" rtlCol="0" anchor="t">
            <a:spAutoFit/>
          </a:bodyPr>
          <a:lstStyle/>
          <a:p>
            <a:pPr>
              <a:lnSpc>
                <a:spcPts val="3919"/>
              </a:lnSpc>
            </a:pPr>
            <a:r>
              <a:rPr lang="en-US" sz="2799" dirty="0">
                <a:solidFill>
                  <a:srgbClr val="000000"/>
                </a:solidFill>
                <a:latin typeface="Arimo"/>
              </a:rPr>
              <a:t>Project Uploaded on GitHub</a:t>
            </a:r>
          </a:p>
        </p:txBody>
      </p:sp>
      <p:sp>
        <p:nvSpPr>
          <p:cNvPr id="8" name="TextBox 8"/>
          <p:cNvSpPr txBox="1"/>
          <p:nvPr/>
        </p:nvSpPr>
        <p:spPr>
          <a:xfrm>
            <a:off x="2184632" y="5013349"/>
            <a:ext cx="14054433" cy="500381"/>
          </a:xfrm>
          <a:prstGeom prst="rect">
            <a:avLst/>
          </a:prstGeom>
        </p:spPr>
        <p:txBody>
          <a:bodyPr lIns="0" tIns="0" rIns="0" bIns="0" rtlCol="0" anchor="t">
            <a:spAutoFit/>
          </a:bodyPr>
          <a:lstStyle/>
          <a:p>
            <a:pPr>
              <a:lnSpc>
                <a:spcPts val="3919"/>
              </a:lnSpc>
            </a:pPr>
            <a:r>
              <a:rPr lang="en-US" sz="2799" dirty="0">
                <a:solidFill>
                  <a:srgbClr val="000000"/>
                </a:solidFill>
                <a:latin typeface="Arimo"/>
              </a:rPr>
              <a:t>The datasheet can be replaced with one with more classes</a:t>
            </a:r>
          </a:p>
        </p:txBody>
      </p:sp>
      <p:sp>
        <p:nvSpPr>
          <p:cNvPr id="9" name="TextBox 9"/>
          <p:cNvSpPr txBox="1"/>
          <p:nvPr/>
        </p:nvSpPr>
        <p:spPr>
          <a:xfrm>
            <a:off x="2184632" y="5725204"/>
            <a:ext cx="14054433" cy="500381"/>
          </a:xfrm>
          <a:prstGeom prst="rect">
            <a:avLst/>
          </a:prstGeom>
        </p:spPr>
        <p:txBody>
          <a:bodyPr lIns="0" tIns="0" rIns="0" bIns="0" rtlCol="0" anchor="t">
            <a:spAutoFit/>
          </a:bodyPr>
          <a:lstStyle/>
          <a:p>
            <a:pPr>
              <a:lnSpc>
                <a:spcPts val="3919"/>
              </a:lnSpc>
            </a:pPr>
            <a:r>
              <a:rPr lang="en-US" sz="2799" dirty="0">
                <a:solidFill>
                  <a:srgbClr val="000000"/>
                </a:solidFill>
                <a:latin typeface="Arimo"/>
              </a:rPr>
              <a:t>Better data collection for OSINT Analysis</a:t>
            </a:r>
          </a:p>
        </p:txBody>
      </p:sp>
      <p:sp>
        <p:nvSpPr>
          <p:cNvPr id="10" name="Freeform 10"/>
          <p:cNvSpPr/>
          <p:nvPr/>
        </p:nvSpPr>
        <p:spPr>
          <a:xfrm>
            <a:off x="18030834" y="10029834"/>
            <a:ext cx="514331" cy="514331"/>
          </a:xfrm>
          <a:custGeom>
            <a:avLst/>
            <a:gdLst/>
            <a:ahLst/>
            <a:cxnLst/>
            <a:rect l="l" t="t" r="r" b="b"/>
            <a:pathLst>
              <a:path w="514331" h="514331">
                <a:moveTo>
                  <a:pt x="0" y="0"/>
                </a:moveTo>
                <a:lnTo>
                  <a:pt x="514332" y="0"/>
                </a:lnTo>
                <a:lnTo>
                  <a:pt x="514332" y="514332"/>
                </a:lnTo>
                <a:lnTo>
                  <a:pt x="0" y="514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2024394" y="859355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12" name="TextBox 12"/>
          <p:cNvSpPr txBox="1"/>
          <p:nvPr/>
        </p:nvSpPr>
        <p:spPr>
          <a:xfrm>
            <a:off x="2024394" y="8891688"/>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2DFA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40229"/>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4" name="TextBox 4"/>
          <p:cNvSpPr txBox="1"/>
          <p:nvPr/>
        </p:nvSpPr>
        <p:spPr>
          <a:xfrm>
            <a:off x="1079500" y="8887151"/>
            <a:ext cx="658293" cy="258725"/>
          </a:xfrm>
          <a:prstGeom prst="rect">
            <a:avLst/>
          </a:prstGeom>
        </p:spPr>
        <p:txBody>
          <a:bodyPr lIns="0" tIns="0" rIns="0" bIns="0" rtlCol="0" anchor="t">
            <a:spAutoFit/>
          </a:bodyPr>
          <a:lstStyle/>
          <a:p>
            <a:pPr algn="ctr">
              <a:lnSpc>
                <a:spcPts val="2238"/>
              </a:lnSpc>
            </a:pPr>
            <a:r>
              <a:rPr lang="en-US" sz="1599" dirty="0">
                <a:solidFill>
                  <a:srgbClr val="FEFEFE"/>
                </a:solidFill>
                <a:latin typeface="Public Sans Bold"/>
              </a:rPr>
              <a:t>17</a:t>
            </a:r>
          </a:p>
        </p:txBody>
      </p:sp>
      <p:sp>
        <p:nvSpPr>
          <p:cNvPr id="5" name="Freeform 5"/>
          <p:cNvSpPr/>
          <p:nvPr/>
        </p:nvSpPr>
        <p:spPr>
          <a:xfrm>
            <a:off x="12744487" y="3168932"/>
            <a:ext cx="514331" cy="514331"/>
          </a:xfrm>
          <a:custGeom>
            <a:avLst/>
            <a:gdLst/>
            <a:ahLst/>
            <a:cxnLst/>
            <a:rect l="l" t="t" r="r" b="b"/>
            <a:pathLst>
              <a:path w="514331" h="514331">
                <a:moveTo>
                  <a:pt x="0" y="0"/>
                </a:moveTo>
                <a:lnTo>
                  <a:pt x="514331" y="0"/>
                </a:lnTo>
                <a:lnTo>
                  <a:pt x="514331" y="514331"/>
                </a:lnTo>
                <a:lnTo>
                  <a:pt x="0" y="514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6014297" y="4462424"/>
            <a:ext cx="6259406" cy="1362151"/>
          </a:xfrm>
          <a:prstGeom prst="rect">
            <a:avLst/>
          </a:prstGeom>
        </p:spPr>
        <p:txBody>
          <a:bodyPr lIns="0" tIns="0" rIns="0" bIns="0" rtlCol="0" anchor="t">
            <a:spAutoFit/>
          </a:bodyPr>
          <a:lstStyle/>
          <a:p>
            <a:pPr algn="ctr">
              <a:lnSpc>
                <a:spcPts val="10761"/>
              </a:lnSpc>
            </a:pPr>
            <a:r>
              <a:rPr lang="en-US" sz="8968" spc="-278">
                <a:solidFill>
                  <a:srgbClr val="000000"/>
                </a:solidFill>
                <a:latin typeface="Public Sans Bold"/>
              </a:rPr>
              <a:t>Questions? </a:t>
            </a:r>
          </a:p>
        </p:txBody>
      </p:sp>
      <p:sp>
        <p:nvSpPr>
          <p:cNvPr id="7" name="TextBox 7"/>
          <p:cNvSpPr txBox="1"/>
          <p:nvPr/>
        </p:nvSpPr>
        <p:spPr>
          <a:xfrm>
            <a:off x="2024394" y="8712543"/>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8" name="TextBox 8"/>
          <p:cNvSpPr txBox="1"/>
          <p:nvPr/>
        </p:nvSpPr>
        <p:spPr>
          <a:xfrm>
            <a:off x="2024394" y="9010675"/>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2DFAB"/>
        </a:solidFill>
        <a:effectLst/>
      </p:bgPr>
    </p:bg>
    <p:spTree>
      <p:nvGrpSpPr>
        <p:cNvPr id="1" name=""/>
        <p:cNvGrpSpPr/>
        <p:nvPr/>
      </p:nvGrpSpPr>
      <p:grpSpPr>
        <a:xfrm>
          <a:off x="0" y="0"/>
          <a:ext cx="0" cy="0"/>
          <a:chOff x="0" y="0"/>
          <a:chExt cx="0" cy="0"/>
        </a:xfrm>
      </p:grpSpPr>
      <p:sp>
        <p:nvSpPr>
          <p:cNvPr id="2" name="TextBox 2"/>
          <p:cNvSpPr txBox="1"/>
          <p:nvPr/>
        </p:nvSpPr>
        <p:spPr>
          <a:xfrm>
            <a:off x="1028700" y="4269810"/>
            <a:ext cx="9795261" cy="2128444"/>
          </a:xfrm>
          <a:prstGeom prst="rect">
            <a:avLst/>
          </a:prstGeom>
        </p:spPr>
        <p:txBody>
          <a:bodyPr lIns="0" tIns="0" rIns="0" bIns="0" rtlCol="0" anchor="t">
            <a:spAutoFit/>
          </a:bodyPr>
          <a:lstStyle/>
          <a:p>
            <a:pPr algn="l">
              <a:lnSpc>
                <a:spcPts val="16155"/>
              </a:lnSpc>
            </a:pPr>
            <a:r>
              <a:rPr lang="en-US" sz="15242" spc="-472">
                <a:solidFill>
                  <a:srgbClr val="000000"/>
                </a:solidFill>
                <a:latin typeface="Public Sans Bold"/>
              </a:rPr>
              <a:t>Thank you</a:t>
            </a:r>
          </a:p>
        </p:txBody>
      </p:sp>
      <p:sp>
        <p:nvSpPr>
          <p:cNvPr id="3" name="Freeform 3"/>
          <p:cNvSpPr/>
          <p:nvPr/>
        </p:nvSpPr>
        <p:spPr>
          <a:xfrm>
            <a:off x="10111173" y="5605363"/>
            <a:ext cx="514331" cy="514331"/>
          </a:xfrm>
          <a:custGeom>
            <a:avLst/>
            <a:gdLst/>
            <a:ahLst/>
            <a:cxnLst/>
            <a:rect l="l" t="t" r="r" b="b"/>
            <a:pathLst>
              <a:path w="514331" h="514331">
                <a:moveTo>
                  <a:pt x="0" y="0"/>
                </a:moveTo>
                <a:lnTo>
                  <a:pt x="514331" y="0"/>
                </a:lnTo>
                <a:lnTo>
                  <a:pt x="514331" y="514331"/>
                </a:lnTo>
                <a:lnTo>
                  <a:pt x="0" y="514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313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498407"/>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4" name="Freeform 4"/>
          <p:cNvSpPr/>
          <p:nvPr/>
        </p:nvSpPr>
        <p:spPr>
          <a:xfrm>
            <a:off x="14274200" y="1028700"/>
            <a:ext cx="2985100" cy="4114800"/>
          </a:xfrm>
          <a:custGeom>
            <a:avLst/>
            <a:gdLst/>
            <a:ahLst/>
            <a:cxnLst/>
            <a:rect l="l" t="t" r="r" b="b"/>
            <a:pathLst>
              <a:path w="2985100" h="4114800">
                <a:moveTo>
                  <a:pt x="0" y="0"/>
                </a:moveTo>
                <a:lnTo>
                  <a:pt x="2985100" y="0"/>
                </a:lnTo>
                <a:lnTo>
                  <a:pt x="29851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284183" y="8722470"/>
            <a:ext cx="248927" cy="273667"/>
          </a:xfrm>
          <a:prstGeom prst="rect">
            <a:avLst/>
          </a:prstGeom>
        </p:spPr>
        <p:txBody>
          <a:bodyPr lIns="0" tIns="0" rIns="0" bIns="0" rtlCol="0" anchor="t">
            <a:spAutoFit/>
          </a:bodyPr>
          <a:lstStyle/>
          <a:p>
            <a:pPr algn="ctr">
              <a:lnSpc>
                <a:spcPts val="2238"/>
              </a:lnSpc>
            </a:pPr>
            <a:r>
              <a:rPr lang="en-US" sz="1599">
                <a:solidFill>
                  <a:srgbClr val="EDEBE6"/>
                </a:solidFill>
                <a:latin typeface="Public Sans Bold"/>
              </a:rPr>
              <a:t>3</a:t>
            </a:r>
          </a:p>
        </p:txBody>
      </p:sp>
      <p:sp>
        <p:nvSpPr>
          <p:cNvPr id="6" name="TextBox 6"/>
          <p:cNvSpPr txBox="1"/>
          <p:nvPr/>
        </p:nvSpPr>
        <p:spPr>
          <a:xfrm>
            <a:off x="1028700" y="2228050"/>
            <a:ext cx="11515708" cy="1971624"/>
          </a:xfrm>
          <a:prstGeom prst="rect">
            <a:avLst/>
          </a:prstGeom>
        </p:spPr>
        <p:txBody>
          <a:bodyPr lIns="0" tIns="0" rIns="0" bIns="0" rtlCol="0" anchor="t">
            <a:spAutoFit/>
          </a:bodyPr>
          <a:lstStyle/>
          <a:p>
            <a:pPr algn="l">
              <a:lnSpc>
                <a:spcPts val="7761"/>
              </a:lnSpc>
            </a:pPr>
            <a:r>
              <a:rPr lang="en-US" sz="6468" spc="-199" dirty="0">
                <a:solidFill>
                  <a:srgbClr val="FEFEFE"/>
                </a:solidFill>
                <a:latin typeface="Public Sans Bold"/>
              </a:rPr>
              <a:t>The Concept of Sentiment Analysis and Machine Learning</a:t>
            </a:r>
          </a:p>
        </p:txBody>
      </p:sp>
      <p:sp>
        <p:nvSpPr>
          <p:cNvPr id="7" name="TextBox 7"/>
          <p:cNvSpPr txBox="1"/>
          <p:nvPr/>
        </p:nvSpPr>
        <p:spPr>
          <a:xfrm>
            <a:off x="2024394" y="859355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8" name="TextBox 8"/>
          <p:cNvSpPr txBox="1"/>
          <p:nvPr/>
        </p:nvSpPr>
        <p:spPr>
          <a:xfrm>
            <a:off x="2024394" y="8891689"/>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
        <p:nvSpPr>
          <p:cNvPr id="9" name="TextBox 9"/>
          <p:cNvSpPr txBox="1"/>
          <p:nvPr/>
        </p:nvSpPr>
        <p:spPr>
          <a:xfrm>
            <a:off x="1028700" y="4390175"/>
            <a:ext cx="13245500" cy="3400438"/>
          </a:xfrm>
          <a:prstGeom prst="rect">
            <a:avLst/>
          </a:prstGeom>
        </p:spPr>
        <p:txBody>
          <a:bodyPr lIns="0" tIns="0" rIns="0" bIns="0" rtlCol="0" anchor="t">
            <a:spAutoFit/>
          </a:bodyPr>
          <a:lstStyle/>
          <a:p>
            <a:pPr algn="just">
              <a:lnSpc>
                <a:spcPts val="3898"/>
              </a:lnSpc>
            </a:pPr>
            <a:r>
              <a:rPr lang="en-US" sz="2999" spc="-26" dirty="0">
                <a:solidFill>
                  <a:srgbClr val="EDEBE6"/>
                </a:solidFill>
                <a:latin typeface="Public Sans Bold"/>
              </a:rPr>
              <a:t>Sentiment analysis: NLP and ML assess text emotions, aiding in opinion and brand perception comprehension.</a:t>
            </a:r>
          </a:p>
          <a:p>
            <a:pPr marL="647485" lvl="1" indent="-323742" algn="just">
              <a:lnSpc>
                <a:spcPts val="3898"/>
              </a:lnSpc>
              <a:buFont typeface="Arial"/>
              <a:buChar char="•"/>
            </a:pPr>
            <a:r>
              <a:rPr lang="en-US" sz="2999" spc="-26" dirty="0">
                <a:solidFill>
                  <a:srgbClr val="EDEBE6"/>
                </a:solidFill>
                <a:latin typeface="Public Sans"/>
              </a:rPr>
              <a:t>ML Algorithms: Trained on labeled data to classify sentiment.</a:t>
            </a:r>
          </a:p>
          <a:p>
            <a:pPr marL="647485" lvl="1" indent="-323742" algn="just">
              <a:lnSpc>
                <a:spcPts val="3898"/>
              </a:lnSpc>
              <a:buFont typeface="Arial"/>
              <a:buChar char="•"/>
            </a:pPr>
            <a:r>
              <a:rPr lang="en-US" sz="2999" spc="-26" dirty="0">
                <a:solidFill>
                  <a:srgbClr val="EDEBE6"/>
                </a:solidFill>
                <a:latin typeface="Public Sans"/>
              </a:rPr>
              <a:t>Lexicon-based Methods: Assign sentiment scores to words and aggregate for overall sentiment.</a:t>
            </a:r>
          </a:p>
          <a:p>
            <a:pPr marL="647485" lvl="1" indent="-323742" algn="just">
              <a:lnSpc>
                <a:spcPts val="3898"/>
              </a:lnSpc>
              <a:buFont typeface="Arial"/>
              <a:buChar char="•"/>
            </a:pPr>
            <a:r>
              <a:rPr lang="en-US" sz="2999" spc="-26" dirty="0">
                <a:solidFill>
                  <a:srgbClr val="EDEBE6"/>
                </a:solidFill>
                <a:latin typeface="Public Sans"/>
              </a:rPr>
              <a:t>Pre-built Tools: Provide user-friendly interfaces for quick analysis.</a:t>
            </a:r>
          </a:p>
          <a:p>
            <a:pPr marL="647485" lvl="1" indent="-323742" algn="just">
              <a:lnSpc>
                <a:spcPts val="3898"/>
              </a:lnSpc>
              <a:buFont typeface="Arial"/>
              <a:buChar char="•"/>
            </a:pPr>
            <a:r>
              <a:rPr lang="en-US" sz="2999" spc="-26" dirty="0">
                <a:solidFill>
                  <a:srgbClr val="EDEBE6"/>
                </a:solidFill>
                <a:latin typeface="Public Sans"/>
              </a:rPr>
              <a:t>Hybrid Approaches: Combine methods for nuanced sentiment analysis.</a:t>
            </a:r>
          </a:p>
        </p:txBody>
      </p:sp>
      <p:sp>
        <p:nvSpPr>
          <p:cNvPr id="10" name="TextBox 10"/>
          <p:cNvSpPr txBox="1"/>
          <p:nvPr/>
        </p:nvSpPr>
        <p:spPr>
          <a:xfrm>
            <a:off x="1028700" y="1009650"/>
            <a:ext cx="16230600" cy="999734"/>
          </a:xfrm>
          <a:prstGeom prst="rect">
            <a:avLst/>
          </a:prstGeom>
        </p:spPr>
        <p:txBody>
          <a:bodyPr lIns="0" tIns="0" rIns="0" bIns="0" rtlCol="0" anchor="t">
            <a:spAutoFit/>
          </a:bodyPr>
          <a:lstStyle/>
          <a:p>
            <a:pPr algn="l">
              <a:lnSpc>
                <a:spcPts val="7761"/>
              </a:lnSpc>
            </a:pPr>
            <a:r>
              <a:rPr lang="en-US" sz="6468" spc="-199">
                <a:solidFill>
                  <a:srgbClr val="EDEBE6"/>
                </a:solidFill>
                <a:latin typeface="Public Sans Bold"/>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696E"/>
        </a:solidFill>
        <a:effectLst/>
      </p:bgPr>
    </p:bg>
    <p:spTree>
      <p:nvGrpSpPr>
        <p:cNvPr id="1" name=""/>
        <p:cNvGrpSpPr/>
        <p:nvPr/>
      </p:nvGrpSpPr>
      <p:grpSpPr>
        <a:xfrm>
          <a:off x="0" y="0"/>
          <a:ext cx="0" cy="0"/>
          <a:chOff x="0" y="0"/>
          <a:chExt cx="0" cy="0"/>
        </a:xfrm>
      </p:grpSpPr>
      <p:sp>
        <p:nvSpPr>
          <p:cNvPr id="2" name="TextBox 2"/>
          <p:cNvSpPr txBox="1"/>
          <p:nvPr/>
        </p:nvSpPr>
        <p:spPr>
          <a:xfrm>
            <a:off x="1028700" y="2152259"/>
            <a:ext cx="16230600" cy="1507286"/>
          </a:xfrm>
          <a:prstGeom prst="rect">
            <a:avLst/>
          </a:prstGeom>
        </p:spPr>
        <p:txBody>
          <a:bodyPr lIns="0" tIns="0" rIns="0" bIns="0" rtlCol="0" anchor="t">
            <a:spAutoFit/>
          </a:bodyPr>
          <a:lstStyle/>
          <a:p>
            <a:pPr algn="l">
              <a:lnSpc>
                <a:spcPts val="11492"/>
              </a:lnSpc>
            </a:pPr>
            <a:r>
              <a:rPr lang="en-US" sz="10842" spc="-335" dirty="0">
                <a:solidFill>
                  <a:srgbClr val="000000"/>
                </a:solidFill>
                <a:latin typeface="Public Sans Bold"/>
              </a:rPr>
              <a:t>The Involvement of OSINT</a:t>
            </a:r>
          </a:p>
        </p:txBody>
      </p:sp>
      <p:grpSp>
        <p:nvGrpSpPr>
          <p:cNvPr id="3" name="Group 3"/>
          <p:cNvGrpSpPr/>
          <p:nvPr/>
        </p:nvGrpSpPr>
        <p:grpSpPr>
          <a:xfrm>
            <a:off x="1028700" y="8498407"/>
            <a:ext cx="759893" cy="759893"/>
            <a:chOff x="0" y="0"/>
            <a:chExt cx="1013191" cy="1013191"/>
          </a:xfrm>
        </p:grpSpPr>
        <p:sp>
          <p:nvSpPr>
            <p:cNvPr id="4" name="Freeform 4"/>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5" name="TextBox 5"/>
          <p:cNvSpPr txBox="1"/>
          <p:nvPr/>
        </p:nvSpPr>
        <p:spPr>
          <a:xfrm>
            <a:off x="1286524" y="8722470"/>
            <a:ext cx="244244" cy="273667"/>
          </a:xfrm>
          <a:prstGeom prst="rect">
            <a:avLst/>
          </a:prstGeom>
        </p:spPr>
        <p:txBody>
          <a:bodyPr lIns="0" tIns="0" rIns="0" bIns="0" rtlCol="0" anchor="t">
            <a:spAutoFit/>
          </a:bodyPr>
          <a:lstStyle/>
          <a:p>
            <a:pPr algn="ctr">
              <a:lnSpc>
                <a:spcPts val="2238"/>
              </a:lnSpc>
            </a:pPr>
            <a:r>
              <a:rPr lang="en-US" sz="1599">
                <a:solidFill>
                  <a:srgbClr val="F4F4F4"/>
                </a:solidFill>
                <a:latin typeface="Public Sans Bold"/>
              </a:rPr>
              <a:t>4</a:t>
            </a:r>
          </a:p>
        </p:txBody>
      </p:sp>
      <p:sp>
        <p:nvSpPr>
          <p:cNvPr id="6" name="TextBox 6"/>
          <p:cNvSpPr txBox="1"/>
          <p:nvPr/>
        </p:nvSpPr>
        <p:spPr>
          <a:xfrm>
            <a:off x="2024394" y="859355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7" name="TextBox 7"/>
          <p:cNvSpPr txBox="1"/>
          <p:nvPr/>
        </p:nvSpPr>
        <p:spPr>
          <a:xfrm>
            <a:off x="2024394" y="8891688"/>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
        <p:nvSpPr>
          <p:cNvPr id="8" name="TextBox 8"/>
          <p:cNvSpPr txBox="1"/>
          <p:nvPr/>
        </p:nvSpPr>
        <p:spPr>
          <a:xfrm>
            <a:off x="1028700" y="1009650"/>
            <a:ext cx="16230600" cy="999734"/>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2.</a:t>
            </a:r>
          </a:p>
        </p:txBody>
      </p:sp>
      <p:sp>
        <p:nvSpPr>
          <p:cNvPr id="9" name="TextBox 9"/>
          <p:cNvSpPr txBox="1"/>
          <p:nvPr/>
        </p:nvSpPr>
        <p:spPr>
          <a:xfrm>
            <a:off x="1028700" y="4112259"/>
            <a:ext cx="14595277" cy="1986281"/>
          </a:xfrm>
          <a:prstGeom prst="rect">
            <a:avLst/>
          </a:prstGeom>
        </p:spPr>
        <p:txBody>
          <a:bodyPr lIns="0" tIns="0" rIns="0" bIns="0" rtlCol="0" anchor="t">
            <a:spAutoFit/>
          </a:bodyPr>
          <a:lstStyle/>
          <a:p>
            <a:pPr marL="604511" lvl="1" indent="-302256">
              <a:lnSpc>
                <a:spcPts val="3919"/>
              </a:lnSpc>
              <a:buFont typeface="Arial"/>
              <a:buChar char="•"/>
            </a:pPr>
            <a:r>
              <a:rPr lang="en-US" sz="2799" dirty="0">
                <a:solidFill>
                  <a:srgbClr val="000000"/>
                </a:solidFill>
                <a:latin typeface="Arimo Bold"/>
              </a:rPr>
              <a:t>Data Collection</a:t>
            </a:r>
            <a:r>
              <a:rPr lang="en-US" sz="2799" dirty="0">
                <a:solidFill>
                  <a:srgbClr val="000000"/>
                </a:solidFill>
                <a:latin typeface="Arimo"/>
              </a:rPr>
              <a:t>: OSINT gathers diverse data from social media, news, and reviews.</a:t>
            </a:r>
          </a:p>
          <a:p>
            <a:pPr marL="604511" lvl="1" indent="-302256">
              <a:lnSpc>
                <a:spcPts val="3919"/>
              </a:lnSpc>
              <a:buFont typeface="Arial"/>
              <a:buChar char="•"/>
            </a:pPr>
            <a:r>
              <a:rPr lang="en-US" sz="2799" dirty="0">
                <a:solidFill>
                  <a:srgbClr val="000000"/>
                </a:solidFill>
                <a:latin typeface="Arimo Bold"/>
              </a:rPr>
              <a:t>Data Processing</a:t>
            </a:r>
            <a:r>
              <a:rPr lang="en-US" sz="2799" dirty="0">
                <a:solidFill>
                  <a:srgbClr val="000000"/>
                </a:solidFill>
                <a:latin typeface="Arimo"/>
              </a:rPr>
              <a:t>: OSINT tools use NLP for large dataset analysis.</a:t>
            </a:r>
          </a:p>
          <a:p>
            <a:pPr marL="604511" lvl="1" indent="-302256">
              <a:lnSpc>
                <a:spcPts val="3919"/>
              </a:lnSpc>
              <a:buFont typeface="Arial"/>
              <a:buChar char="•"/>
            </a:pPr>
            <a:r>
              <a:rPr lang="en-US" sz="2799" dirty="0">
                <a:solidFill>
                  <a:srgbClr val="000000"/>
                </a:solidFill>
                <a:latin typeface="Arimo Bold"/>
              </a:rPr>
              <a:t>Sentiment Analysis</a:t>
            </a:r>
            <a:r>
              <a:rPr lang="en-US" sz="2799" dirty="0">
                <a:solidFill>
                  <a:srgbClr val="000000"/>
                </a:solidFill>
                <a:latin typeface="Arimo"/>
              </a:rPr>
              <a:t>: OSINT identifies sentiment (positive, negative, neutral) for insights.</a:t>
            </a:r>
          </a:p>
          <a:p>
            <a:pPr marL="604511" lvl="1" indent="-302256">
              <a:lnSpc>
                <a:spcPts val="3919"/>
              </a:lnSpc>
              <a:buFont typeface="Arial"/>
              <a:buChar char="•"/>
            </a:pPr>
            <a:r>
              <a:rPr lang="en-US" sz="2799" dirty="0">
                <a:solidFill>
                  <a:srgbClr val="000000"/>
                </a:solidFill>
                <a:latin typeface="Arimo Bold"/>
              </a:rPr>
              <a:t>Issue Detection</a:t>
            </a:r>
            <a:r>
              <a:rPr lang="en-US" sz="2799" dirty="0">
                <a:solidFill>
                  <a:srgbClr val="000000"/>
                </a:solidFill>
                <a:latin typeface="Arimo"/>
              </a:rPr>
              <a:t>: OSINT detects reputational risks by monitoring sentiment.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83A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498407"/>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4" name="TextBox 4"/>
          <p:cNvSpPr txBox="1"/>
          <p:nvPr/>
        </p:nvSpPr>
        <p:spPr>
          <a:xfrm>
            <a:off x="1244073" y="8722470"/>
            <a:ext cx="329147" cy="273667"/>
          </a:xfrm>
          <a:prstGeom prst="rect">
            <a:avLst/>
          </a:prstGeom>
        </p:spPr>
        <p:txBody>
          <a:bodyPr lIns="0" tIns="0" rIns="0" bIns="0" rtlCol="0" anchor="t">
            <a:spAutoFit/>
          </a:bodyPr>
          <a:lstStyle/>
          <a:p>
            <a:pPr algn="ctr">
              <a:lnSpc>
                <a:spcPts val="2238"/>
              </a:lnSpc>
            </a:pPr>
            <a:r>
              <a:rPr lang="en-US" sz="1599">
                <a:solidFill>
                  <a:srgbClr val="FFFFFF"/>
                </a:solidFill>
                <a:latin typeface="Public Sans Bold"/>
              </a:rPr>
              <a:t>5</a:t>
            </a:r>
          </a:p>
        </p:txBody>
      </p:sp>
      <p:sp>
        <p:nvSpPr>
          <p:cNvPr id="5" name="TextBox 5"/>
          <p:cNvSpPr txBox="1"/>
          <p:nvPr/>
        </p:nvSpPr>
        <p:spPr>
          <a:xfrm>
            <a:off x="1028700" y="2019300"/>
            <a:ext cx="16230600" cy="3533684"/>
          </a:xfrm>
          <a:prstGeom prst="rect">
            <a:avLst/>
          </a:prstGeom>
        </p:spPr>
        <p:txBody>
          <a:bodyPr lIns="0" tIns="0" rIns="0" bIns="0" rtlCol="0" anchor="t">
            <a:spAutoFit/>
          </a:bodyPr>
          <a:lstStyle/>
          <a:p>
            <a:pPr algn="l">
              <a:lnSpc>
                <a:spcPts val="13921"/>
              </a:lnSpc>
            </a:pPr>
            <a:r>
              <a:rPr lang="en-US" sz="11600" spc="-358" dirty="0">
                <a:solidFill>
                  <a:srgbClr val="000000"/>
                </a:solidFill>
                <a:latin typeface="Public Sans Bold"/>
              </a:rPr>
              <a:t>LSTM and GRU Algorithm</a:t>
            </a:r>
          </a:p>
        </p:txBody>
      </p:sp>
      <p:sp>
        <p:nvSpPr>
          <p:cNvPr id="6" name="TextBox 6"/>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a:solidFill>
                  <a:srgbClr val="000000"/>
                </a:solidFill>
                <a:latin typeface="Public Sans Bold"/>
              </a:rPr>
              <a:t>3.</a:t>
            </a:r>
          </a:p>
        </p:txBody>
      </p:sp>
      <p:sp>
        <p:nvSpPr>
          <p:cNvPr id="7" name="TextBox 7"/>
          <p:cNvSpPr txBox="1"/>
          <p:nvPr/>
        </p:nvSpPr>
        <p:spPr>
          <a:xfrm>
            <a:off x="1028700" y="5954421"/>
            <a:ext cx="14468676" cy="1490981"/>
          </a:xfrm>
          <a:prstGeom prst="rect">
            <a:avLst/>
          </a:prstGeom>
        </p:spPr>
        <p:txBody>
          <a:bodyPr lIns="0" tIns="0" rIns="0" bIns="0" rtlCol="0" anchor="t">
            <a:spAutoFit/>
          </a:bodyPr>
          <a:lstStyle/>
          <a:p>
            <a:pPr>
              <a:lnSpc>
                <a:spcPts val="3919"/>
              </a:lnSpc>
            </a:pPr>
            <a:r>
              <a:rPr lang="en-US" sz="2799" dirty="0">
                <a:solidFill>
                  <a:srgbClr val="000000"/>
                </a:solidFill>
                <a:latin typeface="Arimo"/>
              </a:rPr>
              <a:t>LSTM and GRU are types of recurrent neural networks used for sequence modeling and prediction, with LSTM being known for its longer memory retention and GRU for its simpler architecture with fewer parameters.</a:t>
            </a:r>
          </a:p>
        </p:txBody>
      </p:sp>
      <p:sp>
        <p:nvSpPr>
          <p:cNvPr id="8" name="TextBox 8"/>
          <p:cNvSpPr txBox="1"/>
          <p:nvPr/>
        </p:nvSpPr>
        <p:spPr>
          <a:xfrm>
            <a:off x="2024394" y="8593556"/>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9" name="TextBox 9"/>
          <p:cNvSpPr txBox="1"/>
          <p:nvPr/>
        </p:nvSpPr>
        <p:spPr>
          <a:xfrm>
            <a:off x="2024394" y="8891688"/>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83A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640229"/>
            <a:ext cx="759893" cy="759893"/>
            <a:chOff x="0" y="0"/>
            <a:chExt cx="1013191" cy="1013191"/>
          </a:xfrm>
        </p:grpSpPr>
        <p:sp>
          <p:nvSpPr>
            <p:cNvPr id="3" name="Freeform 3"/>
            <p:cNvSpPr/>
            <p:nvPr/>
          </p:nvSpPr>
          <p:spPr>
            <a:xfrm>
              <a:off x="0" y="0"/>
              <a:ext cx="1013206" cy="1013206"/>
            </a:xfrm>
            <a:custGeom>
              <a:avLst/>
              <a:gdLst/>
              <a:ahLst/>
              <a:cxnLst/>
              <a:rect l="l" t="t" r="r" b="b"/>
              <a:pathLst>
                <a:path w="1013206" h="1013206">
                  <a:moveTo>
                    <a:pt x="279400" y="0"/>
                  </a:moveTo>
                  <a:lnTo>
                    <a:pt x="733806" y="0"/>
                  </a:lnTo>
                  <a:cubicBezTo>
                    <a:pt x="807847" y="0"/>
                    <a:pt x="878967" y="29464"/>
                    <a:pt x="931418" y="81788"/>
                  </a:cubicBezTo>
                  <a:cubicBezTo>
                    <a:pt x="983869" y="134112"/>
                    <a:pt x="1013206" y="205359"/>
                    <a:pt x="1013206" y="279400"/>
                  </a:cubicBezTo>
                  <a:lnTo>
                    <a:pt x="1013206" y="733806"/>
                  </a:lnTo>
                  <a:cubicBezTo>
                    <a:pt x="1013206" y="807847"/>
                    <a:pt x="983742" y="878967"/>
                    <a:pt x="931418" y="931418"/>
                  </a:cubicBezTo>
                  <a:cubicBezTo>
                    <a:pt x="879094" y="983869"/>
                    <a:pt x="807974" y="1013206"/>
                    <a:pt x="733806" y="1013206"/>
                  </a:cubicBezTo>
                  <a:lnTo>
                    <a:pt x="279400" y="1013206"/>
                  </a:lnTo>
                  <a:cubicBezTo>
                    <a:pt x="205359" y="1013206"/>
                    <a:pt x="134239" y="983742"/>
                    <a:pt x="81788" y="931418"/>
                  </a:cubicBezTo>
                  <a:cubicBezTo>
                    <a:pt x="29337" y="879094"/>
                    <a:pt x="0" y="807847"/>
                    <a:pt x="0" y="733806"/>
                  </a:cubicBezTo>
                  <a:lnTo>
                    <a:pt x="0" y="279400"/>
                  </a:lnTo>
                  <a:cubicBezTo>
                    <a:pt x="0" y="205359"/>
                    <a:pt x="29464" y="134239"/>
                    <a:pt x="81788" y="81788"/>
                  </a:cubicBezTo>
                  <a:cubicBezTo>
                    <a:pt x="134112" y="29337"/>
                    <a:pt x="205359" y="0"/>
                    <a:pt x="279400" y="0"/>
                  </a:cubicBezTo>
                  <a:close/>
                </a:path>
              </a:pathLst>
            </a:custGeom>
            <a:solidFill>
              <a:srgbClr val="000000"/>
            </a:solidFill>
          </p:spPr>
          <p:txBody>
            <a:bodyPr/>
            <a:lstStyle/>
            <a:p>
              <a:endParaRPr lang="en-US"/>
            </a:p>
          </p:txBody>
        </p:sp>
      </p:grpSp>
      <p:sp>
        <p:nvSpPr>
          <p:cNvPr id="4" name="TextBox 4"/>
          <p:cNvSpPr txBox="1"/>
          <p:nvPr/>
        </p:nvSpPr>
        <p:spPr>
          <a:xfrm>
            <a:off x="1244073" y="8864292"/>
            <a:ext cx="329147" cy="273667"/>
          </a:xfrm>
          <a:prstGeom prst="rect">
            <a:avLst/>
          </a:prstGeom>
        </p:spPr>
        <p:txBody>
          <a:bodyPr lIns="0" tIns="0" rIns="0" bIns="0" rtlCol="0" anchor="t">
            <a:spAutoFit/>
          </a:bodyPr>
          <a:lstStyle/>
          <a:p>
            <a:pPr algn="ctr">
              <a:lnSpc>
                <a:spcPts val="2238"/>
              </a:lnSpc>
            </a:pPr>
            <a:r>
              <a:rPr lang="en-US" sz="1599">
                <a:solidFill>
                  <a:srgbClr val="FFFFFF"/>
                </a:solidFill>
                <a:latin typeface="Public Sans Bold"/>
              </a:rPr>
              <a:t>6</a:t>
            </a:r>
          </a:p>
        </p:txBody>
      </p:sp>
      <p:sp>
        <p:nvSpPr>
          <p:cNvPr id="5" name="TextBox 5"/>
          <p:cNvSpPr txBox="1"/>
          <p:nvPr/>
        </p:nvSpPr>
        <p:spPr>
          <a:xfrm>
            <a:off x="1028700" y="1009650"/>
            <a:ext cx="16230600" cy="990549"/>
          </a:xfrm>
          <a:prstGeom prst="rect">
            <a:avLst/>
          </a:prstGeom>
        </p:spPr>
        <p:txBody>
          <a:bodyPr lIns="0" tIns="0" rIns="0" bIns="0" rtlCol="0" anchor="t">
            <a:spAutoFit/>
          </a:bodyPr>
          <a:lstStyle/>
          <a:p>
            <a:pPr algn="l">
              <a:lnSpc>
                <a:spcPts val="7761"/>
              </a:lnSpc>
            </a:pPr>
            <a:r>
              <a:rPr lang="en-US" sz="6468" spc="-199" dirty="0">
                <a:solidFill>
                  <a:srgbClr val="000000"/>
                </a:solidFill>
                <a:latin typeface="Public Sans Bold"/>
              </a:rPr>
              <a:t>LSTM and GRU Algorithm</a:t>
            </a:r>
          </a:p>
        </p:txBody>
      </p:sp>
      <p:graphicFrame>
        <p:nvGraphicFramePr>
          <p:cNvPr id="6" name="Table 6"/>
          <p:cNvGraphicFramePr>
            <a:graphicFrameLocks noGrp="1"/>
          </p:cNvGraphicFramePr>
          <p:nvPr/>
        </p:nvGraphicFramePr>
        <p:xfrm>
          <a:off x="1028700" y="2198512"/>
          <a:ext cx="7428587" cy="4145416"/>
        </p:xfrm>
        <a:graphic>
          <a:graphicData uri="http://schemas.openxmlformats.org/drawingml/2006/table">
            <a:tbl>
              <a:tblPr/>
              <a:tblGrid>
                <a:gridCol w="7428587">
                  <a:extLst>
                    <a:ext uri="{9D8B030D-6E8A-4147-A177-3AD203B41FA5}">
                      <a16:colId xmlns:a16="http://schemas.microsoft.com/office/drawing/2014/main" val="20000"/>
                    </a:ext>
                  </a:extLst>
                </a:gridCol>
              </a:tblGrid>
              <a:tr h="4145416">
                <a:tc>
                  <a:txBody>
                    <a:bodyPr/>
                    <a:lstStyle/>
                    <a:p>
                      <a:pPr marL="431587" lvl="1" indent="-215793" algn="l">
                        <a:lnSpc>
                          <a:spcPts val="2798"/>
                        </a:lnSpc>
                        <a:buAutoNum type="arabicPeriod"/>
                        <a:defRPr/>
                      </a:pPr>
                      <a:r>
                        <a:rPr lang="en-US" sz="1999" dirty="0">
                          <a:solidFill>
                            <a:srgbClr val="62DFAB"/>
                          </a:solidFill>
                          <a:latin typeface="Anca Coder Bold"/>
                        </a:rPr>
                        <a:t>Initialize cell state </a:t>
                      </a:r>
                      <a:r>
                        <a:rPr lang="en-US" sz="1999" dirty="0" err="1">
                          <a:solidFill>
                            <a:srgbClr val="62DFAB"/>
                          </a:solidFill>
                          <a:latin typeface="Anca Coder Bold"/>
                        </a:rPr>
                        <a:t>ct</a:t>
                      </a:r>
                      <a:r>
                        <a:rPr lang="en-US" sz="1999" dirty="0">
                          <a:solidFill>
                            <a:srgbClr val="62DFAB"/>
                          </a:solidFill>
                          <a:latin typeface="Anca Coder Bold"/>
                        </a:rPr>
                        <a:t>​ and hidden state </a:t>
                      </a:r>
                      <a:r>
                        <a:rPr lang="en-US" sz="1999" dirty="0" err="1">
                          <a:solidFill>
                            <a:srgbClr val="62DFAB"/>
                          </a:solidFill>
                          <a:latin typeface="Anca Coder Bold"/>
                        </a:rPr>
                        <a:t>ht</a:t>
                      </a:r>
                      <a:r>
                        <a:rPr lang="en-US" sz="1999" dirty="0">
                          <a:solidFill>
                            <a:srgbClr val="62DFAB"/>
                          </a:solidFill>
                          <a:latin typeface="Anca Coder Bold"/>
                        </a:rPr>
                        <a:t>​</a:t>
                      </a:r>
                      <a:endParaRPr lang="en-US" sz="1100" dirty="0"/>
                    </a:p>
                    <a:p>
                      <a:pPr marL="431587" lvl="1" indent="-215793">
                        <a:lnSpc>
                          <a:spcPts val="2798"/>
                        </a:lnSpc>
                        <a:buAutoNum type="arabicPeriod"/>
                      </a:pPr>
                      <a:r>
                        <a:rPr lang="en-US" sz="1999" dirty="0">
                          <a:solidFill>
                            <a:srgbClr val="62DFAB"/>
                          </a:solidFill>
                          <a:latin typeface="Anca Coder Bold"/>
                        </a:rPr>
                        <a:t>Determine what information to keep or discard from the cell state using update and forget gates.</a:t>
                      </a:r>
                    </a:p>
                    <a:p>
                      <a:pPr marL="431587" lvl="1" indent="-215793">
                        <a:lnSpc>
                          <a:spcPts val="2798"/>
                        </a:lnSpc>
                        <a:buAutoNum type="arabicPeriod"/>
                      </a:pPr>
                      <a:r>
                        <a:rPr lang="en-US" sz="1999" dirty="0">
                          <a:solidFill>
                            <a:srgbClr val="62DFAB"/>
                          </a:solidFill>
                          <a:latin typeface="Anca Coder Bold"/>
                        </a:rPr>
                        <a:t>Regulate the amount of new information to be added to the cell state with the input gate.</a:t>
                      </a:r>
                    </a:p>
                    <a:p>
                      <a:pPr marL="431587" lvl="1" indent="-215793">
                        <a:lnSpc>
                          <a:spcPts val="2798"/>
                        </a:lnSpc>
                        <a:buAutoNum type="arabicPeriod"/>
                      </a:pPr>
                      <a:r>
                        <a:rPr lang="en-US" sz="1999" dirty="0">
                          <a:solidFill>
                            <a:srgbClr val="62DFAB"/>
                          </a:solidFill>
                          <a:latin typeface="Anca Coder Bold"/>
                        </a:rPr>
                        <a:t>Update the cell state based on the gates.</a:t>
                      </a:r>
                    </a:p>
                    <a:p>
                      <a:pPr marL="431587" lvl="1" indent="-215793">
                        <a:lnSpc>
                          <a:spcPts val="2798"/>
                        </a:lnSpc>
                        <a:buAutoNum type="arabicPeriod"/>
                      </a:pPr>
                      <a:r>
                        <a:rPr lang="en-US" sz="1999" dirty="0">
                          <a:solidFill>
                            <a:srgbClr val="62DFAB"/>
                          </a:solidFill>
                          <a:latin typeface="Anca Coder Bold"/>
                        </a:rPr>
                        <a:t>Compute the hidden state based on the updated cell state.</a:t>
                      </a:r>
                    </a:p>
                  </a:txBody>
                  <a:tcPr marL="104775" marR="104775" marT="104775" marB="10477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8861382" y="2198512"/>
          <a:ext cx="8397918" cy="4150178"/>
        </p:xfrm>
        <a:graphic>
          <a:graphicData uri="http://schemas.openxmlformats.org/drawingml/2006/table">
            <a:tbl>
              <a:tblPr/>
              <a:tblGrid>
                <a:gridCol w="8397918">
                  <a:extLst>
                    <a:ext uri="{9D8B030D-6E8A-4147-A177-3AD203B41FA5}">
                      <a16:colId xmlns:a16="http://schemas.microsoft.com/office/drawing/2014/main" val="20000"/>
                    </a:ext>
                  </a:extLst>
                </a:gridCol>
              </a:tblGrid>
              <a:tr h="4150178">
                <a:tc>
                  <a:txBody>
                    <a:bodyPr/>
                    <a:lstStyle/>
                    <a:p>
                      <a:pPr marL="431587" lvl="1" indent="-215793" algn="l">
                        <a:lnSpc>
                          <a:spcPts val="2798"/>
                        </a:lnSpc>
                        <a:buAutoNum type="arabicPeriod"/>
                        <a:defRPr/>
                      </a:pPr>
                      <a:r>
                        <a:rPr lang="en-US" sz="1999" dirty="0">
                          <a:solidFill>
                            <a:srgbClr val="62DFAB"/>
                          </a:solidFill>
                          <a:latin typeface="Anca Coder Bold"/>
                        </a:rPr>
                        <a:t>Initialize the update gate </a:t>
                      </a:r>
                      <a:r>
                        <a:rPr lang="en-US" sz="1999" dirty="0" err="1">
                          <a:solidFill>
                            <a:srgbClr val="62DFAB"/>
                          </a:solidFill>
                          <a:latin typeface="Anca Coder Bold"/>
                        </a:rPr>
                        <a:t>zt</a:t>
                      </a:r>
                      <a:r>
                        <a:rPr lang="en-US" sz="1999" dirty="0">
                          <a:solidFill>
                            <a:srgbClr val="62DFAB"/>
                          </a:solidFill>
                          <a:latin typeface="Anca Coder Bold"/>
                        </a:rPr>
                        <a:t>​ and reset gate rt​.</a:t>
                      </a:r>
                      <a:endParaRPr lang="en-US" sz="1100" dirty="0"/>
                    </a:p>
                    <a:p>
                      <a:pPr marL="431587" lvl="1" indent="-215793">
                        <a:lnSpc>
                          <a:spcPts val="2798"/>
                        </a:lnSpc>
                        <a:buAutoNum type="arabicPeriod"/>
                      </a:pPr>
                      <a:r>
                        <a:rPr lang="en-US" sz="1999" dirty="0">
                          <a:solidFill>
                            <a:srgbClr val="62DFAB"/>
                          </a:solidFill>
                          <a:latin typeface="Anca Coder Bold"/>
                        </a:rPr>
                        <a:t>Control how much of the past hidden state to combine with the new candidate hidden state using the update gate.</a:t>
                      </a:r>
                    </a:p>
                    <a:p>
                      <a:pPr marL="431587" lvl="1" indent="-215793">
                        <a:lnSpc>
                          <a:spcPts val="2798"/>
                        </a:lnSpc>
                        <a:buAutoNum type="arabicPeriod"/>
                      </a:pPr>
                      <a:r>
                        <a:rPr lang="en-US" sz="1999" dirty="0">
                          <a:solidFill>
                            <a:srgbClr val="62DFAB"/>
                          </a:solidFill>
                          <a:latin typeface="Anca Coder Bold"/>
                        </a:rPr>
                        <a:t>Determine how much of the past hidden state to forget with the reset gate.</a:t>
                      </a:r>
                    </a:p>
                    <a:p>
                      <a:pPr marL="431587" lvl="1" indent="-215793">
                        <a:lnSpc>
                          <a:spcPts val="2798"/>
                        </a:lnSpc>
                        <a:buAutoNum type="arabicPeriod"/>
                      </a:pPr>
                      <a:r>
                        <a:rPr lang="en-US" sz="1999" dirty="0">
                          <a:solidFill>
                            <a:srgbClr val="62DFAB"/>
                          </a:solidFill>
                          <a:latin typeface="Anca Coder Bold"/>
                        </a:rPr>
                        <a:t>Compute the candidate hidden state.</a:t>
                      </a:r>
                    </a:p>
                    <a:p>
                      <a:pPr marL="431587" lvl="1" indent="-215793">
                        <a:lnSpc>
                          <a:spcPts val="2798"/>
                        </a:lnSpc>
                        <a:buAutoNum type="arabicPeriod"/>
                      </a:pPr>
                      <a:r>
                        <a:rPr lang="en-US" sz="1999" dirty="0">
                          <a:solidFill>
                            <a:srgbClr val="62DFAB"/>
                          </a:solidFill>
                          <a:latin typeface="Anca Coder Bold"/>
                        </a:rPr>
                        <a:t>Update the current hidden state using the update gate and the candidate hidden state.</a:t>
                      </a:r>
                    </a:p>
                  </a:txBody>
                  <a:tcPr marL="104775" marR="104775" marT="104775" marB="104775">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bl>
          </a:graphicData>
        </a:graphic>
      </p:graphicFrame>
      <p:sp>
        <p:nvSpPr>
          <p:cNvPr id="8" name="TextBox 8"/>
          <p:cNvSpPr txBox="1"/>
          <p:nvPr/>
        </p:nvSpPr>
        <p:spPr>
          <a:xfrm>
            <a:off x="1980892" y="8742535"/>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Sentiment Analysis on Reddit Comments and Posts for OSINT Purposes</a:t>
            </a:r>
          </a:p>
        </p:txBody>
      </p:sp>
      <p:sp>
        <p:nvSpPr>
          <p:cNvPr id="9" name="TextBox 9"/>
          <p:cNvSpPr txBox="1"/>
          <p:nvPr/>
        </p:nvSpPr>
        <p:spPr>
          <a:xfrm>
            <a:off x="1980892" y="9040667"/>
            <a:ext cx="9964406" cy="247625"/>
          </a:xfrm>
          <a:prstGeom prst="rect">
            <a:avLst/>
          </a:prstGeom>
        </p:spPr>
        <p:txBody>
          <a:bodyPr lIns="0" tIns="0" rIns="0" bIns="0" rtlCol="0" anchor="t">
            <a:spAutoFit/>
          </a:bodyPr>
          <a:lstStyle/>
          <a:p>
            <a:pPr algn="just">
              <a:lnSpc>
                <a:spcPts val="1918"/>
              </a:lnSpc>
            </a:pPr>
            <a:r>
              <a:rPr lang="en-US" sz="1599" spc="-49">
                <a:solidFill>
                  <a:srgbClr val="000000"/>
                </a:solidFill>
                <a:latin typeface="Public Sans"/>
              </a:rPr>
              <a:t>April 12, 2024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1009650"/>
            <a:ext cx="16230600" cy="940835"/>
          </a:xfrm>
          <a:prstGeom prst="rect">
            <a:avLst/>
          </a:prstGeom>
        </p:spPr>
        <p:txBody>
          <a:bodyPr lIns="0" tIns="0" rIns="0" bIns="0" rtlCol="0" anchor="t">
            <a:spAutoFit/>
          </a:bodyPr>
          <a:lstStyle/>
          <a:p>
            <a:pPr algn="l">
              <a:lnSpc>
                <a:spcPts val="7761"/>
              </a:lnSpc>
            </a:pPr>
            <a:r>
              <a:rPr lang="en-US" sz="6468" spc="-199" dirty="0">
                <a:solidFill>
                  <a:srgbClr val="000000"/>
                </a:solidFill>
                <a:latin typeface="Public Sans Bold"/>
              </a:rPr>
              <a:t>What more?</a:t>
            </a:r>
          </a:p>
        </p:txBody>
      </p:sp>
      <p:sp>
        <p:nvSpPr>
          <p:cNvPr id="12" name="TextBox 11">
            <a:extLst>
              <a:ext uri="{FF2B5EF4-FFF2-40B4-BE49-F238E27FC236}">
                <a16:creationId xmlns:a16="http://schemas.microsoft.com/office/drawing/2014/main" id="{AF1D9938-9D0D-E649-3392-4B1F7E7293CD}"/>
              </a:ext>
            </a:extLst>
          </p:cNvPr>
          <p:cNvSpPr txBox="1"/>
          <p:nvPr/>
        </p:nvSpPr>
        <p:spPr>
          <a:xfrm>
            <a:off x="1244072" y="2171700"/>
            <a:ext cx="15596127" cy="4031873"/>
          </a:xfrm>
          <a:prstGeom prst="rect">
            <a:avLst/>
          </a:prstGeom>
          <a:noFill/>
        </p:spPr>
        <p:txBody>
          <a:bodyPr wrap="square" rtlCol="0">
            <a:spAutoFit/>
          </a:bodyPr>
          <a:lstStyle/>
          <a:p>
            <a:r>
              <a:rPr lang="en-US" sz="4400" dirty="0"/>
              <a:t>Text Vectorization</a:t>
            </a:r>
          </a:p>
          <a:p>
            <a:r>
              <a:rPr lang="en-US" sz="2400" dirty="0"/>
              <a:t>Text vectorization is the process of converting textual data into numerical vectors. </a:t>
            </a:r>
          </a:p>
          <a:p>
            <a:pPr marL="342900" indent="-342900">
              <a:buFontTx/>
              <a:buChar char="-"/>
            </a:pPr>
            <a:r>
              <a:rPr lang="en-US" sz="2400" dirty="0"/>
              <a:t>Character Embeddings: Like word embeddings, they represent words as vectors based on their constituent characters. </a:t>
            </a:r>
          </a:p>
          <a:p>
            <a:pPr marL="342900" indent="-342900">
              <a:buFontTx/>
              <a:buChar char="-"/>
            </a:pPr>
            <a:endParaRPr lang="en-US" sz="2400" dirty="0"/>
          </a:p>
          <a:p>
            <a:endParaRPr lang="en-US" sz="2400" dirty="0"/>
          </a:p>
          <a:p>
            <a:r>
              <a:rPr lang="en-US" sz="4400" dirty="0"/>
              <a:t>Embedding Layers over text</a:t>
            </a:r>
          </a:p>
          <a:p>
            <a:r>
              <a:rPr lang="en-US" sz="2400" dirty="0"/>
              <a:t>Used to convert high-dimensional categorical data, such as words or entities, into lower-dimensional dense vectors, known as embeddings</a:t>
            </a:r>
          </a:p>
          <a:p>
            <a:endParaRPr lang="en-US" sz="2400" dirty="0"/>
          </a:p>
        </p:txBody>
      </p:sp>
    </p:spTree>
    <p:extLst>
      <p:ext uri="{BB962C8B-B14F-4D97-AF65-F5344CB8AC3E}">
        <p14:creationId xmlns:p14="http://schemas.microsoft.com/office/powerpoint/2010/main" val="1654479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1009650"/>
            <a:ext cx="16230600" cy="940835"/>
          </a:xfrm>
          <a:prstGeom prst="rect">
            <a:avLst/>
          </a:prstGeom>
        </p:spPr>
        <p:txBody>
          <a:bodyPr lIns="0" tIns="0" rIns="0" bIns="0" rtlCol="0" anchor="t">
            <a:spAutoFit/>
          </a:bodyPr>
          <a:lstStyle/>
          <a:p>
            <a:pPr algn="l">
              <a:lnSpc>
                <a:spcPts val="7761"/>
              </a:lnSpc>
            </a:pPr>
            <a:r>
              <a:rPr lang="en-US" sz="6468" spc="-199" dirty="0">
                <a:solidFill>
                  <a:srgbClr val="000000"/>
                </a:solidFill>
                <a:latin typeface="Public Sans Bold"/>
              </a:rPr>
              <a:t>LSTM Algorithm Equations</a:t>
            </a:r>
          </a:p>
        </p:txBody>
      </p:sp>
      <p:sp>
        <p:nvSpPr>
          <p:cNvPr id="12" name="TextBox 11">
            <a:extLst>
              <a:ext uri="{FF2B5EF4-FFF2-40B4-BE49-F238E27FC236}">
                <a16:creationId xmlns:a16="http://schemas.microsoft.com/office/drawing/2014/main" id="{AF1D9938-9D0D-E649-3392-4B1F7E7293CD}"/>
              </a:ext>
            </a:extLst>
          </p:cNvPr>
          <p:cNvSpPr txBox="1"/>
          <p:nvPr/>
        </p:nvSpPr>
        <p:spPr>
          <a:xfrm>
            <a:off x="1244073" y="2171700"/>
            <a:ext cx="13233110" cy="2185214"/>
          </a:xfrm>
          <a:prstGeom prst="rect">
            <a:avLst/>
          </a:prstGeom>
          <a:noFill/>
        </p:spPr>
        <p:txBody>
          <a:bodyPr wrap="none" rtlCol="0">
            <a:spAutoFit/>
          </a:bodyPr>
          <a:lstStyle/>
          <a:p>
            <a:r>
              <a:rPr lang="en-US" sz="4400" dirty="0"/>
              <a:t>Initialize States</a:t>
            </a:r>
          </a:p>
          <a:p>
            <a:r>
              <a:rPr lang="en-US" sz="2400" dirty="0"/>
              <a:t>Initial cell state ($c_0$) and hidden state ($h_0$) are typically set to zero vectors or small random values.</a:t>
            </a:r>
          </a:p>
          <a:p>
            <a:endParaRPr lang="en-US" sz="2400" dirty="0"/>
          </a:p>
          <a:p>
            <a:r>
              <a:rPr lang="en-US" sz="4400" dirty="0"/>
              <a:t>Update and Forget Gates:</a:t>
            </a:r>
            <a:endParaRPr lang="en-US" sz="2400" dirty="0"/>
          </a:p>
        </p:txBody>
      </p:sp>
      <p:pic>
        <p:nvPicPr>
          <p:cNvPr id="14" name="Picture 13">
            <a:extLst>
              <a:ext uri="{FF2B5EF4-FFF2-40B4-BE49-F238E27FC236}">
                <a16:creationId xmlns:a16="http://schemas.microsoft.com/office/drawing/2014/main" id="{2B4AA909-1E33-3DA8-264C-C42D2B2D4DD5}"/>
              </a:ext>
            </a:extLst>
          </p:cNvPr>
          <p:cNvPicPr>
            <a:picLocks noChangeAspect="1"/>
          </p:cNvPicPr>
          <p:nvPr/>
        </p:nvPicPr>
        <p:blipFill>
          <a:blip r:embed="rId3"/>
          <a:stretch>
            <a:fillRect/>
          </a:stretch>
        </p:blipFill>
        <p:spPr>
          <a:xfrm>
            <a:off x="1254959" y="4338038"/>
            <a:ext cx="12308641" cy="2593606"/>
          </a:xfrm>
          <a:prstGeom prst="rect">
            <a:avLst/>
          </a:prstGeom>
        </p:spPr>
      </p:pic>
      <p:sp>
        <p:nvSpPr>
          <p:cNvPr id="15" name="TextBox 14">
            <a:extLst>
              <a:ext uri="{FF2B5EF4-FFF2-40B4-BE49-F238E27FC236}">
                <a16:creationId xmlns:a16="http://schemas.microsoft.com/office/drawing/2014/main" id="{AF1D9938-9D0D-E649-3392-4B1F7E7293CD}"/>
              </a:ext>
            </a:extLst>
          </p:cNvPr>
          <p:cNvSpPr txBox="1"/>
          <p:nvPr/>
        </p:nvSpPr>
        <p:spPr>
          <a:xfrm>
            <a:off x="1259624" y="7142628"/>
            <a:ext cx="2619500" cy="769441"/>
          </a:xfrm>
          <a:prstGeom prst="rect">
            <a:avLst/>
          </a:prstGeom>
          <a:noFill/>
        </p:spPr>
        <p:txBody>
          <a:bodyPr wrap="none" rtlCol="0">
            <a:spAutoFit/>
          </a:bodyPr>
          <a:lstStyle/>
          <a:p>
            <a:r>
              <a:rPr lang="en-US" sz="4400" dirty="0"/>
              <a:t>Input Gate</a:t>
            </a:r>
          </a:p>
        </p:txBody>
      </p:sp>
      <p:pic>
        <p:nvPicPr>
          <p:cNvPr id="16" name="Picture 15">
            <a:extLst>
              <a:ext uri="{FF2B5EF4-FFF2-40B4-BE49-F238E27FC236}">
                <a16:creationId xmlns:a16="http://schemas.microsoft.com/office/drawing/2014/main" id="{CDFA5C2E-2508-D1B6-609B-5EC141566EBC}"/>
              </a:ext>
            </a:extLst>
          </p:cNvPr>
          <p:cNvPicPr>
            <a:picLocks noChangeAspect="1"/>
          </p:cNvPicPr>
          <p:nvPr/>
        </p:nvPicPr>
        <p:blipFill>
          <a:blip r:embed="rId4"/>
          <a:stretch>
            <a:fillRect/>
          </a:stretch>
        </p:blipFill>
        <p:spPr>
          <a:xfrm>
            <a:off x="1259624" y="7962576"/>
            <a:ext cx="12343891" cy="1135406"/>
          </a:xfrm>
          <a:prstGeom prst="rect">
            <a:avLst/>
          </a:prstGeom>
        </p:spPr>
      </p:pic>
    </p:spTree>
    <p:extLst>
      <p:ext uri="{BB962C8B-B14F-4D97-AF65-F5344CB8AC3E}">
        <p14:creationId xmlns:p14="http://schemas.microsoft.com/office/powerpoint/2010/main" val="2558354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1009650"/>
            <a:ext cx="16230600" cy="940835"/>
          </a:xfrm>
          <a:prstGeom prst="rect">
            <a:avLst/>
          </a:prstGeom>
        </p:spPr>
        <p:txBody>
          <a:bodyPr lIns="0" tIns="0" rIns="0" bIns="0" rtlCol="0" anchor="t">
            <a:spAutoFit/>
          </a:bodyPr>
          <a:lstStyle/>
          <a:p>
            <a:pPr algn="l">
              <a:lnSpc>
                <a:spcPts val="7761"/>
              </a:lnSpc>
            </a:pPr>
            <a:r>
              <a:rPr lang="en-US" sz="6468" spc="-199" dirty="0">
                <a:solidFill>
                  <a:srgbClr val="000000"/>
                </a:solidFill>
                <a:latin typeface="Public Sans Bold"/>
              </a:rPr>
              <a:t>LSTM Algorithm Equations</a:t>
            </a:r>
          </a:p>
        </p:txBody>
      </p:sp>
      <p:sp>
        <p:nvSpPr>
          <p:cNvPr id="10" name="TextBox 9">
            <a:extLst>
              <a:ext uri="{FF2B5EF4-FFF2-40B4-BE49-F238E27FC236}">
                <a16:creationId xmlns:a16="http://schemas.microsoft.com/office/drawing/2014/main" id="{E0901989-19F3-29A8-631F-276A3AEBE79D}"/>
              </a:ext>
            </a:extLst>
          </p:cNvPr>
          <p:cNvSpPr txBox="1"/>
          <p:nvPr/>
        </p:nvSpPr>
        <p:spPr>
          <a:xfrm>
            <a:off x="1028700" y="2095500"/>
            <a:ext cx="4289251" cy="769441"/>
          </a:xfrm>
          <a:prstGeom prst="rect">
            <a:avLst/>
          </a:prstGeom>
          <a:noFill/>
        </p:spPr>
        <p:txBody>
          <a:bodyPr wrap="none" rtlCol="0">
            <a:spAutoFit/>
          </a:bodyPr>
          <a:lstStyle/>
          <a:p>
            <a:r>
              <a:rPr lang="en-US" sz="4400" dirty="0"/>
              <a:t>Update Cell State</a:t>
            </a:r>
          </a:p>
        </p:txBody>
      </p:sp>
      <p:pic>
        <p:nvPicPr>
          <p:cNvPr id="15" name="Picture 14">
            <a:extLst>
              <a:ext uri="{FF2B5EF4-FFF2-40B4-BE49-F238E27FC236}">
                <a16:creationId xmlns:a16="http://schemas.microsoft.com/office/drawing/2014/main" id="{88591905-716B-BEFD-653C-D4D608746D30}"/>
              </a:ext>
            </a:extLst>
          </p:cNvPr>
          <p:cNvPicPr>
            <a:picLocks noChangeAspect="1"/>
          </p:cNvPicPr>
          <p:nvPr/>
        </p:nvPicPr>
        <p:blipFill>
          <a:blip r:embed="rId3"/>
          <a:stretch>
            <a:fillRect/>
          </a:stretch>
        </p:blipFill>
        <p:spPr>
          <a:xfrm>
            <a:off x="1062912" y="2899931"/>
            <a:ext cx="12119688" cy="3072597"/>
          </a:xfrm>
          <a:prstGeom prst="rect">
            <a:avLst/>
          </a:prstGeom>
        </p:spPr>
      </p:pic>
      <p:sp>
        <p:nvSpPr>
          <p:cNvPr id="16" name="TextBox 15">
            <a:extLst>
              <a:ext uri="{FF2B5EF4-FFF2-40B4-BE49-F238E27FC236}">
                <a16:creationId xmlns:a16="http://schemas.microsoft.com/office/drawing/2014/main" id="{8B2F6E97-E405-90E3-93D5-3225B0AB6FDB}"/>
              </a:ext>
            </a:extLst>
          </p:cNvPr>
          <p:cNvSpPr txBox="1"/>
          <p:nvPr/>
        </p:nvSpPr>
        <p:spPr>
          <a:xfrm>
            <a:off x="1028700" y="6106590"/>
            <a:ext cx="5520807" cy="769441"/>
          </a:xfrm>
          <a:prstGeom prst="rect">
            <a:avLst/>
          </a:prstGeom>
          <a:noFill/>
        </p:spPr>
        <p:txBody>
          <a:bodyPr wrap="none" rtlCol="0">
            <a:spAutoFit/>
          </a:bodyPr>
          <a:lstStyle/>
          <a:p>
            <a:r>
              <a:rPr lang="en-US" sz="4400" dirty="0"/>
              <a:t>Compute Hidden State</a:t>
            </a:r>
          </a:p>
        </p:txBody>
      </p:sp>
      <p:pic>
        <p:nvPicPr>
          <p:cNvPr id="18" name="Picture 17">
            <a:extLst>
              <a:ext uri="{FF2B5EF4-FFF2-40B4-BE49-F238E27FC236}">
                <a16:creationId xmlns:a16="http://schemas.microsoft.com/office/drawing/2014/main" id="{3EBD1361-E5FF-E5DA-9CD0-2C634985D5BD}"/>
              </a:ext>
            </a:extLst>
          </p:cNvPr>
          <p:cNvPicPr>
            <a:picLocks noChangeAspect="1"/>
          </p:cNvPicPr>
          <p:nvPr/>
        </p:nvPicPr>
        <p:blipFill>
          <a:blip r:embed="rId4"/>
          <a:stretch>
            <a:fillRect/>
          </a:stretch>
        </p:blipFill>
        <p:spPr>
          <a:xfrm>
            <a:off x="1062911" y="6907625"/>
            <a:ext cx="13494109" cy="2306551"/>
          </a:xfrm>
          <a:prstGeom prst="rect">
            <a:avLst/>
          </a:prstGeom>
        </p:spPr>
      </p:pic>
    </p:spTree>
    <p:extLst>
      <p:ext uri="{BB962C8B-B14F-4D97-AF65-F5344CB8AC3E}">
        <p14:creationId xmlns:p14="http://schemas.microsoft.com/office/powerpoint/2010/main" val="377677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201</TotalTime>
  <Words>4156</Words>
  <Application>Microsoft Office PowerPoint</Application>
  <PresentationFormat>Custom</PresentationFormat>
  <Paragraphs>387</Paragraphs>
  <Slides>23</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Public Sans Bold</vt:lpstr>
      <vt:lpstr>Arimo</vt:lpstr>
      <vt:lpstr>Public Sans</vt:lpstr>
      <vt:lpstr>Söhne</vt:lpstr>
      <vt:lpstr>Roboto</vt:lpstr>
      <vt:lpstr>Aptos</vt:lpstr>
      <vt:lpstr>Arial</vt:lpstr>
      <vt:lpstr>Libre Baskerville</vt:lpstr>
      <vt:lpstr>Arimo Bold</vt:lpstr>
      <vt:lpstr>Anca Coder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Reddit Comments and Posts for OSINT Purposes.pptx</dc:title>
  <cp:lastModifiedBy>GetItX.Secure -</cp:lastModifiedBy>
  <cp:revision>7</cp:revision>
  <dcterms:created xsi:type="dcterms:W3CDTF">2006-08-16T00:00:00Z</dcterms:created>
  <dcterms:modified xsi:type="dcterms:W3CDTF">2024-04-12T21:52:19Z</dcterms:modified>
  <dc:identifier>DAGBzHP2uRI</dc:identifier>
</cp:coreProperties>
</file>